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sldIdLst>
    <p:sldId id="256" r:id="rId2"/>
    <p:sldId id="263" r:id="rId3"/>
    <p:sldId id="264" r:id="rId4"/>
    <p:sldId id="265" r:id="rId5"/>
    <p:sldId id="266" r:id="rId6"/>
    <p:sldId id="267" r:id="rId7"/>
    <p:sldId id="268" r:id="rId8"/>
    <p:sldId id="269" r:id="rId9"/>
    <p:sldId id="270" r:id="rId10"/>
    <p:sldId id="271" r:id="rId11"/>
    <p:sldId id="272" r:id="rId12"/>
    <p:sldId id="274" r:id="rId13"/>
    <p:sldId id="275" r:id="rId14"/>
    <p:sldId id="278" r:id="rId15"/>
    <p:sldId id="279" r:id="rId16"/>
    <p:sldId id="281" r:id="rId17"/>
    <p:sldId id="282" r:id="rId18"/>
    <p:sldId id="305" r:id="rId19"/>
    <p:sldId id="273" r:id="rId20"/>
    <p:sldId id="303" r:id="rId21"/>
    <p:sldId id="304" r:id="rId22"/>
    <p:sldId id="258" r:id="rId23"/>
    <p:sldId id="260" r:id="rId24"/>
    <p:sldId id="284" r:id="rId25"/>
    <p:sldId id="286" r:id="rId26"/>
    <p:sldId id="313" r:id="rId27"/>
    <p:sldId id="314" r:id="rId28"/>
    <p:sldId id="318" r:id="rId29"/>
    <p:sldId id="287" r:id="rId30"/>
    <p:sldId id="308" r:id="rId31"/>
    <p:sldId id="288" r:id="rId32"/>
    <p:sldId id="290" r:id="rId33"/>
    <p:sldId id="280" r:id="rId34"/>
    <p:sldId id="289" r:id="rId35"/>
    <p:sldId id="302" r:id="rId36"/>
    <p:sldId id="294" r:id="rId37"/>
    <p:sldId id="295" r:id="rId38"/>
    <p:sldId id="291" r:id="rId39"/>
    <p:sldId id="292" r:id="rId40"/>
    <p:sldId id="315" r:id="rId41"/>
    <p:sldId id="316" r:id="rId42"/>
    <p:sldId id="296" r:id="rId43"/>
    <p:sldId id="297" r:id="rId44"/>
    <p:sldId id="298" r:id="rId45"/>
    <p:sldId id="300" r:id="rId46"/>
    <p:sldId id="321" r:id="rId47"/>
    <p:sldId id="301" r:id="rId48"/>
    <p:sldId id="309" r:id="rId49"/>
    <p:sldId id="312" r:id="rId50"/>
    <p:sldId id="317" r:id="rId51"/>
    <p:sldId id="311" r:id="rId52"/>
    <p:sldId id="320" r:id="rId53"/>
    <p:sldId id="322"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508" autoAdjust="0"/>
  </p:normalViewPr>
  <p:slideViewPr>
    <p:cSldViewPr>
      <p:cViewPr varScale="1">
        <p:scale>
          <a:sx n="63" d="100"/>
          <a:sy n="63" d="100"/>
        </p:scale>
        <p:origin x="-136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53CEE9F-63C1-4FFF-941C-88AF6F436DE0}" type="datetimeFigureOut">
              <a:rPr lang="en-US"/>
              <a:pPr>
                <a:defRPr/>
              </a:pPr>
              <a:t>11/21/2014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FA0AA3B-6FE8-4CBF-8689-275BF8A53A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DB3ED7-E197-4995-8F3C-C79862630845}"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7D9A9F-4710-416C-9993-319C209CCCD4}" type="slidenum">
              <a:rPr lang="en-US"/>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p>
        </p:txBody>
      </p:sp>
      <p:sp>
        <p:nvSpPr>
          <p:cNvPr id="798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98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rgbClr val="578963"/>
                </a:solidFill>
              </a:defRPr>
            </a:lvl1pPr>
          </a:lstStyle>
          <a:p>
            <a:pPr>
              <a:defRPr/>
            </a:pPr>
            <a:fld id="{4E672641-2C4D-46C4-B214-AE8550BF32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6764D-C899-4C85-B8FD-95794DF15E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C4FBA-20AB-4D21-BBFE-E420DED635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6792B-6690-4696-8C5E-7FDA5E472D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844121-C9F4-4F9A-A519-4AC92E3FCD3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F5B18A-09EE-45F9-9642-1EC7DFE3D89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439119-5C4E-4EF7-91E8-0077E9D57F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DC3A78-D672-4876-B3DA-6427203F23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E078-D554-46A2-BDEE-5DE6582F32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BD8E26-2492-4927-8544-B81BDBAD3C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044EF1-DA76-423D-97E7-6D1B518304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9A7103-D2F2-477A-8D8F-D4ACE5B81F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37EC66-7352-424D-8F39-3B3985530D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DB1B03-8CB2-44EB-93F6-6C61307103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3EFBF3-EE40-4801-A9C9-B20D0C6EC9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solidFill>
                  <a:schemeClr val="bg2"/>
                </a:solidFill>
              </a:defRPr>
            </a:lvl1pPr>
          </a:lstStyle>
          <a:p>
            <a:pPr>
              <a:defRPr/>
            </a:pPr>
            <a:endParaRPr lang="en-US"/>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solidFill>
                  <a:schemeClr val="bg2"/>
                </a:solidFill>
              </a:defRPr>
            </a:lvl1pPr>
          </a:lstStyle>
          <a:p>
            <a:pPr>
              <a:defRPr/>
            </a:pPr>
            <a:endParaRPr lang="en-US"/>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defRPr>
            </a:lvl1pPr>
          </a:lstStyle>
          <a:p>
            <a:pPr>
              <a:defRPr/>
            </a:pPr>
            <a:fld id="{9635A726-0740-4F4B-98B8-BC52743BD4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accessexcellence.org/AE/AEPC/NIH/gene27.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anatomy.med.unsw.edu.au/cbl/embryo/DNA/Genes_Diseases/Metabolism/ald.gif&amp;imgrefurl=http://anatomy.med.unsw.edu.au/cbl/embryo/DNA/Genes_Diseases/Metabolism/metabolism_overview.htm&amp;h=277&amp;w=161&amp;prev=/images?q=ALD&amp;start=40&amp;svnum=10&amp;hl=en&amp;lr=&amp;ie=UTF-8&amp;oe=UTF-8&amp;sa=N" TargetMode="Externa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om/imgres?imgurl=www.myelinprobritish.demon.co.uk/images/odone.gif&amp;imgrefurl=http://www.myelinprobritish.demon.co.uk/geninfo/support.htm&amp;h=200&amp;w=116&amp;prev=/images?q=Lorenzo's+Oil&amp;svnum=10&amp;hl=en&amp;lr=&amp;ie=UTF-8&amp;oe=UTF-8&amp;sa=G" TargetMode="Externa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www.myelinprobritish.demon.co.uk/images/odone.gi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m/imgres?imgurl=www.theage.com.au/ffxImage/urlpicture_id_1036308257767_2002/11/04/5n_Lorenzo.jpg&amp;imgrefurl=http://www.theage.com.au/articles/2002/11/04/1036308257586.html&amp;h=207&amp;w=200&amp;prev=/images?q=Lorenzo+Odone&amp;svnum=10&amp;hl=en&amp;lr=&amp;ie=UTF-8&amp;oe=UTF-8&amp;sa=G"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ages.google.com/imgres?imgurl=www.richmondproducts.com/images/4420Rpg5colorblindnesschart.jpg&amp;imgrefurl=http://www.richmondproducts.com/Color%20Blindness%20Quick.htm&amp;h=433&amp;w=574&amp;prev=/images?q=color+blindness+chart&amp;svnum=10&amp;hl=en&amp;lr=&amp;ie=UTF-8&amp;oe=UTF-8&amp;sa=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com/imgres?imgurl=http://www.mrcophth.com/iriscases/albino11.JPG&amp;imgrefurl=http://129.195.254.71/cgi-bin/HONmedia?image+C16.131.410.040.100&amp;h=287&amp;w=471&amp;sz=16&amp;tbnid=FWzzmasNzv0J:&amp;tbnh=76&amp;tbnw=125&amp;start=2&amp;prev=/images?q=albinism&amp;hl=en&amp;lr=&amp;safe=active&amp;sa=N"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http://images.google.com/imgres?imgurl=http://www.npaphoto.com/webgallery/WebPortfolio4-03/images/Albinism.jpg&amp;imgrefurl=http://www.npaphoto.com/webgallery/WebPortfolio4-03/pages/Albinism.htm&amp;h=420&amp;w=326&amp;sz=55&amp;tbnid=A9OEZTTdGVoJ:&amp;tbnh=121&amp;tbnw=94&amp;start=21&amp;prev=/images?q=albinism&amp;start=20&amp;hl=en&amp;lr=&amp;safe=active&amp;s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com/imgres?imgurl=http://www.cas.muohio.edu/~wilsonkg/gene2000/lect14sex/f3p29.jpg&amp;imgrefurl=http://www.cas.muohio.edu/~wilsonkg/gene2000/lect14sex/sex.htm&amp;h=293&amp;w=640&amp;sz=26&amp;tbnid=sl4YiFjTKpoJ:&amp;tbnh=61&amp;tbnw=133&amp;start=38&amp;prev=/images?q=hairy+ears&amp;start=20&amp;hl=en&amp;lr=&amp;sa=N" TargetMode="Externa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hyperlink" Target="http://images.google.com/imgres?imgurl=http://enema.x51.org/x/images/mimige.jpg&amp;imgrefurl=http://enema.x51.org/x/04/05/1225.php&amp;h=229&amp;w=347&amp;sz=14&amp;tbnid=Gk8eJVP7gEMJ:&amp;tbnh=76&amp;tbnw=115&amp;start=1&amp;prev=/images?q=ear+hair&amp;hl=en&amp;lr=&amp;sa=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mages.google.com/imgres?imgurl=http://imagehost.epier.com/59288/11pc01.jpg&amp;imgrefurl=http://cgi.ebay.ca/ws/eBayISAPI.dll?ViewItem&amp;category=67411&amp;item=5517814404&amp;rd=1&amp;h=425&amp;w=356&amp;sz=20&amp;tbnid=tIOEtNugrNUJ:&amp;tbnh=122&amp;tbnw=102&amp;start=83&amp;prev=/images?q=ear+hair&amp;start=80&amp;hl=en&amp;lr=&amp;sa=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rezi.com/ysm0dmiz5kds/genetic-disease-note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8077200" cy="3810000"/>
          </a:xfrm>
        </p:spPr>
        <p:txBody>
          <a:bodyPr/>
          <a:lstStyle/>
          <a:p>
            <a:r>
              <a:rPr lang="en-US" sz="14200" smtClean="0">
                <a:latin typeface="Stencil" pitchFamily="82" charset="0"/>
              </a:rPr>
              <a:t>Genetic</a:t>
            </a:r>
            <a:r>
              <a:rPr lang="en-US" sz="10600" smtClean="0">
                <a:latin typeface="Stencil" pitchFamily="82" charset="0"/>
              </a:rPr>
              <a:t>   </a:t>
            </a:r>
            <a:r>
              <a:rPr lang="en-US" sz="9600" smtClean="0">
                <a:latin typeface="Stencil" pitchFamily="82" charset="0"/>
              </a:rPr>
              <a:t>Disorders</a:t>
            </a:r>
          </a:p>
        </p:txBody>
      </p:sp>
      <p:sp>
        <p:nvSpPr>
          <p:cNvPr id="3075" name="Rectangle 3"/>
          <p:cNvSpPr>
            <a:spLocks noGrp="1" noChangeArrowheads="1"/>
          </p:cNvSpPr>
          <p:nvPr>
            <p:ph type="subTitle" idx="1"/>
          </p:nvPr>
        </p:nvSpPr>
        <p:spPr>
          <a:xfrm>
            <a:off x="1371600" y="5029200"/>
            <a:ext cx="6400800" cy="609600"/>
          </a:xfrm>
        </p:spPr>
        <p:txBody>
          <a:bodyPr/>
          <a:lstStyle/>
          <a:p>
            <a:r>
              <a:rPr lang="en-US" smtClean="0"/>
              <a:t>Inheritance of Genetic Traits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Gene Therapy</a:t>
            </a:r>
          </a:p>
        </p:txBody>
      </p:sp>
      <p:sp>
        <p:nvSpPr>
          <p:cNvPr id="12291" name="Rectangle 4"/>
          <p:cNvSpPr>
            <a:spLocks noGrp="1" noChangeArrowheads="1"/>
          </p:cNvSpPr>
          <p:nvPr>
            <p:ph type="body" sz="half" idx="2"/>
          </p:nvPr>
        </p:nvSpPr>
        <p:spPr/>
        <p:txBody>
          <a:bodyPr/>
          <a:lstStyle/>
          <a:p>
            <a:r>
              <a:rPr lang="en-US" sz="2800" b="1" smtClean="0"/>
              <a:t>1990.</a:t>
            </a:r>
            <a:endParaRPr lang="en-US" sz="2800" smtClean="0"/>
          </a:p>
          <a:p>
            <a:r>
              <a:rPr lang="en-US" sz="2800" b="1" smtClean="0"/>
              <a:t>Gene therapy was used on patients for the first time.</a:t>
            </a:r>
            <a:endParaRPr lang="en-US" sz="2800" smtClean="0"/>
          </a:p>
          <a:p>
            <a:endParaRPr lang="en-US" sz="2800" smtClean="0"/>
          </a:p>
        </p:txBody>
      </p:sp>
      <p:pic>
        <p:nvPicPr>
          <p:cNvPr id="12292" name="Picture 6" descr="therapysmall"/>
          <p:cNvPicPr>
            <a:picLocks noGrp="1" noChangeAspect="1" noChangeArrowheads="1"/>
          </p:cNvPicPr>
          <p:nvPr>
            <p:ph type="clipArt" sz="half" idx="1"/>
          </p:nvPr>
        </p:nvPicPr>
        <p:blipFill>
          <a:blip r:embed="rId2" cstate="print"/>
          <a:srcRect/>
          <a:stretch>
            <a:fillRect/>
          </a:stretch>
        </p:blipFill>
        <p:spPr>
          <a:xfrm>
            <a:off x="685800" y="2336800"/>
            <a:ext cx="3810000" cy="34036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Dr. Kary Mullis</a:t>
            </a:r>
          </a:p>
        </p:txBody>
      </p:sp>
      <p:sp>
        <p:nvSpPr>
          <p:cNvPr id="13315" name="Rectangle 4"/>
          <p:cNvSpPr>
            <a:spLocks noGrp="1" noChangeArrowheads="1"/>
          </p:cNvSpPr>
          <p:nvPr>
            <p:ph type="body" sz="half" idx="2"/>
          </p:nvPr>
        </p:nvSpPr>
        <p:spPr/>
        <p:txBody>
          <a:bodyPr/>
          <a:lstStyle/>
          <a:p>
            <a:r>
              <a:rPr lang="en-US" sz="2800" b="1" smtClean="0"/>
              <a:t>1993</a:t>
            </a:r>
            <a:endParaRPr lang="en-US" sz="2800" smtClean="0"/>
          </a:p>
          <a:p>
            <a:r>
              <a:rPr lang="en-US" sz="2800" b="1" smtClean="0"/>
              <a:t>Dr. Kary Mullis discovered the PCR procedure, for which he was awarded the Nobel prize</a:t>
            </a:r>
            <a:r>
              <a:rPr lang="en-US" sz="2800" smtClean="0"/>
              <a:t>.</a:t>
            </a:r>
          </a:p>
        </p:txBody>
      </p:sp>
      <p:sp>
        <p:nvSpPr>
          <p:cNvPr id="13316" name="Rectangle 5"/>
          <p:cNvSpPr>
            <a:spLocks noChangeArrowheads="1"/>
          </p:cNvSpPr>
          <p:nvPr/>
        </p:nvSpPr>
        <p:spPr bwMode="auto">
          <a:xfrm>
            <a:off x="0" y="1547813"/>
            <a:ext cx="9144000" cy="0"/>
          </a:xfrm>
          <a:prstGeom prst="rect">
            <a:avLst/>
          </a:prstGeom>
          <a:noFill/>
          <a:ln w="9525">
            <a:noFill/>
            <a:miter lim="800000"/>
            <a:headEnd/>
            <a:tailEnd/>
          </a:ln>
        </p:spPr>
        <p:txBody>
          <a:bodyPr>
            <a:spAutoFit/>
          </a:bodyPr>
          <a:lstStyle/>
          <a:p>
            <a:endParaRPr lang="en-US"/>
          </a:p>
        </p:txBody>
      </p:sp>
      <p:grpSp>
        <p:nvGrpSpPr>
          <p:cNvPr id="13317" name="Group 9"/>
          <p:cNvGrpSpPr>
            <a:grpSpLocks/>
          </p:cNvGrpSpPr>
          <p:nvPr/>
        </p:nvGrpSpPr>
        <p:grpSpPr bwMode="auto">
          <a:xfrm>
            <a:off x="2741613" y="1547813"/>
            <a:ext cx="3660775" cy="3763962"/>
            <a:chOff x="0" y="0"/>
            <a:chExt cx="2306" cy="2371"/>
          </a:xfrm>
        </p:grpSpPr>
        <p:sp>
          <p:nvSpPr>
            <p:cNvPr id="13319" name="Rectangle 6"/>
            <p:cNvSpPr>
              <a:spLocks noChangeArrowheads="1"/>
            </p:cNvSpPr>
            <p:nvPr/>
          </p:nvSpPr>
          <p:spPr bwMode="auto">
            <a:xfrm>
              <a:off x="0" y="0"/>
              <a:ext cx="2306" cy="0"/>
            </a:xfrm>
            <a:prstGeom prst="rect">
              <a:avLst/>
            </a:prstGeom>
            <a:noFill/>
            <a:ln w="9525">
              <a:noFill/>
              <a:miter lim="800000"/>
              <a:headEnd/>
              <a:tailEnd/>
            </a:ln>
          </p:spPr>
          <p:txBody>
            <a:bodyPr>
              <a:spAutoFit/>
            </a:bodyPr>
            <a:lstStyle/>
            <a:p>
              <a:endParaRPr lang="en-US"/>
            </a:p>
          </p:txBody>
        </p:sp>
        <p:sp>
          <p:nvSpPr>
            <p:cNvPr id="13320" name="Rectangle 7"/>
            <p:cNvSpPr>
              <a:spLocks noChangeArrowheads="1"/>
            </p:cNvSpPr>
            <p:nvPr/>
          </p:nvSpPr>
          <p:spPr bwMode="auto">
            <a:xfrm>
              <a:off x="0" y="0"/>
              <a:ext cx="2306" cy="2371"/>
            </a:xfrm>
            <a:prstGeom prst="rect">
              <a:avLst/>
            </a:prstGeom>
            <a:noFill/>
            <a:ln w="9525">
              <a:noFill/>
              <a:miter lim="800000"/>
              <a:headEnd/>
              <a:tailEnd/>
            </a:ln>
          </p:spPr>
          <p:txBody>
            <a:bodyPr/>
            <a:lstStyle/>
            <a:p>
              <a:pPr algn="ctr" eaLnBrk="1" hangingPunct="1"/>
              <a:r>
                <a:rPr lang="en-US"/>
                <a:t>  </a:t>
              </a:r>
              <a:r>
                <a:rPr lang="en-US" sz="21700"/>
                <a:t> </a:t>
              </a:r>
              <a:r>
                <a:rPr lang="en-US"/>
                <a:t>                          </a:t>
              </a:r>
            </a:p>
            <a:p>
              <a:pPr algn="ctr"/>
              <a:endParaRPr lang="en-US"/>
            </a:p>
          </p:txBody>
        </p:sp>
      </p:grpSp>
      <p:pic>
        <p:nvPicPr>
          <p:cNvPr id="13318" name="Picture 10" descr="Kary Mullis"/>
          <p:cNvPicPr>
            <a:picLocks noGrp="1" noChangeAspect="1" noChangeArrowheads="1"/>
          </p:cNvPicPr>
          <p:nvPr>
            <p:ph type="clipArt" sz="half" idx="1"/>
          </p:nvPr>
        </p:nvPicPr>
        <p:blipFill>
          <a:blip r:embed="rId2" cstate="print"/>
          <a:srcRect/>
          <a:stretch>
            <a:fillRect/>
          </a:stretch>
        </p:blipFill>
        <p:spPr>
          <a:xfrm>
            <a:off x="1363663" y="1981200"/>
            <a:ext cx="2452687" cy="41148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DNA Testing</a:t>
            </a:r>
          </a:p>
        </p:txBody>
      </p:sp>
      <p:sp>
        <p:nvSpPr>
          <p:cNvPr id="14339" name="Rectangle 4"/>
          <p:cNvSpPr>
            <a:spLocks noGrp="1" noChangeArrowheads="1"/>
          </p:cNvSpPr>
          <p:nvPr>
            <p:ph type="body" sz="half" idx="2"/>
          </p:nvPr>
        </p:nvSpPr>
        <p:spPr/>
        <p:txBody>
          <a:bodyPr/>
          <a:lstStyle/>
          <a:p>
            <a:r>
              <a:rPr lang="en-US" sz="2800" b="1" smtClean="0"/>
              <a:t>1995.</a:t>
            </a:r>
            <a:endParaRPr lang="en-US" sz="2800" smtClean="0"/>
          </a:p>
          <a:p>
            <a:r>
              <a:rPr lang="en-US" sz="2800" b="1" smtClean="0"/>
              <a:t>DNA testing in forensics cases gains fame in the O.J. Simpson trial.</a:t>
            </a:r>
            <a:endParaRPr lang="en-US" sz="2800" smtClean="0"/>
          </a:p>
          <a:p>
            <a:endParaRPr lang="en-US" sz="2800" smtClean="0"/>
          </a:p>
        </p:txBody>
      </p:sp>
      <p:sp>
        <p:nvSpPr>
          <p:cNvPr id="14340" name="Rectangle 5"/>
          <p:cNvSpPr>
            <a:spLocks noChangeArrowheads="1"/>
          </p:cNvSpPr>
          <p:nvPr/>
        </p:nvSpPr>
        <p:spPr bwMode="auto">
          <a:xfrm>
            <a:off x="0" y="1547813"/>
            <a:ext cx="9144000" cy="0"/>
          </a:xfrm>
          <a:prstGeom prst="rect">
            <a:avLst/>
          </a:prstGeom>
          <a:noFill/>
          <a:ln w="9525">
            <a:noFill/>
            <a:miter lim="800000"/>
            <a:headEnd/>
            <a:tailEnd/>
          </a:ln>
        </p:spPr>
        <p:txBody>
          <a:bodyPr>
            <a:spAutoFit/>
          </a:bodyPr>
          <a:lstStyle/>
          <a:p>
            <a:endParaRPr lang="en-US"/>
          </a:p>
        </p:txBody>
      </p:sp>
      <p:grpSp>
        <p:nvGrpSpPr>
          <p:cNvPr id="14341" name="Group 9"/>
          <p:cNvGrpSpPr>
            <a:grpSpLocks/>
          </p:cNvGrpSpPr>
          <p:nvPr/>
        </p:nvGrpSpPr>
        <p:grpSpPr bwMode="auto">
          <a:xfrm>
            <a:off x="2741613" y="1547813"/>
            <a:ext cx="3660775" cy="3763962"/>
            <a:chOff x="0" y="0"/>
            <a:chExt cx="2306" cy="2371"/>
          </a:xfrm>
        </p:grpSpPr>
        <p:sp>
          <p:nvSpPr>
            <p:cNvPr id="14343" name="Rectangle 6"/>
            <p:cNvSpPr>
              <a:spLocks noChangeArrowheads="1"/>
            </p:cNvSpPr>
            <p:nvPr/>
          </p:nvSpPr>
          <p:spPr bwMode="auto">
            <a:xfrm>
              <a:off x="0" y="0"/>
              <a:ext cx="2306" cy="0"/>
            </a:xfrm>
            <a:prstGeom prst="rect">
              <a:avLst/>
            </a:prstGeom>
            <a:noFill/>
            <a:ln w="9525">
              <a:noFill/>
              <a:miter lim="800000"/>
              <a:headEnd/>
              <a:tailEnd/>
            </a:ln>
          </p:spPr>
          <p:txBody>
            <a:bodyPr>
              <a:spAutoFit/>
            </a:bodyPr>
            <a:lstStyle/>
            <a:p>
              <a:endParaRPr lang="en-US"/>
            </a:p>
          </p:txBody>
        </p:sp>
        <p:sp>
          <p:nvSpPr>
            <p:cNvPr id="14344" name="Rectangle 7"/>
            <p:cNvSpPr>
              <a:spLocks noChangeArrowheads="1"/>
            </p:cNvSpPr>
            <p:nvPr/>
          </p:nvSpPr>
          <p:spPr bwMode="auto">
            <a:xfrm>
              <a:off x="0" y="0"/>
              <a:ext cx="2306" cy="2371"/>
            </a:xfrm>
            <a:prstGeom prst="rect">
              <a:avLst/>
            </a:prstGeom>
            <a:noFill/>
            <a:ln w="9525">
              <a:noFill/>
              <a:miter lim="800000"/>
              <a:headEnd/>
              <a:tailEnd/>
            </a:ln>
          </p:spPr>
          <p:txBody>
            <a:bodyPr/>
            <a:lstStyle/>
            <a:p>
              <a:pPr algn="ctr" eaLnBrk="1" hangingPunct="1"/>
              <a:r>
                <a:rPr lang="en-US"/>
                <a:t>  </a:t>
              </a:r>
              <a:r>
                <a:rPr lang="en-US" sz="21700"/>
                <a:t> </a:t>
              </a:r>
              <a:r>
                <a:rPr lang="en-US"/>
                <a:t>                          </a:t>
              </a:r>
            </a:p>
            <a:p>
              <a:pPr algn="ctr"/>
              <a:endParaRPr lang="en-US"/>
            </a:p>
          </p:txBody>
        </p:sp>
      </p:grpSp>
      <p:pic>
        <p:nvPicPr>
          <p:cNvPr id="14342" name="Picture 10" descr="O.J. Simpson"/>
          <p:cNvPicPr>
            <a:picLocks noGrp="1" noChangeAspect="1" noChangeArrowheads="1"/>
          </p:cNvPicPr>
          <p:nvPr>
            <p:ph type="clipArt" sz="half" idx="1"/>
          </p:nvPr>
        </p:nvPicPr>
        <p:blipFill>
          <a:blip r:embed="rId2" cstate="print"/>
          <a:srcRect/>
          <a:stretch>
            <a:fillRect/>
          </a:stretch>
        </p:blipFill>
        <p:spPr>
          <a:xfrm>
            <a:off x="1363663" y="1981200"/>
            <a:ext cx="2452687" cy="41148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Cloning  Begins</a:t>
            </a:r>
          </a:p>
        </p:txBody>
      </p:sp>
      <p:sp>
        <p:nvSpPr>
          <p:cNvPr id="15363" name="Rectangle 4"/>
          <p:cNvSpPr>
            <a:spLocks noGrp="1" noChangeArrowheads="1"/>
          </p:cNvSpPr>
          <p:nvPr>
            <p:ph type="body" sz="half" idx="2"/>
          </p:nvPr>
        </p:nvSpPr>
        <p:spPr/>
        <p:txBody>
          <a:bodyPr/>
          <a:lstStyle/>
          <a:p>
            <a:r>
              <a:rPr lang="en-US" sz="2800" b="1" smtClean="0"/>
              <a:t>1997.</a:t>
            </a:r>
            <a:endParaRPr lang="en-US" sz="2800" smtClean="0"/>
          </a:p>
          <a:p>
            <a:r>
              <a:rPr lang="en-US" sz="2800" b="1" smtClean="0"/>
              <a:t>Dolly the sheep - the first adult animal clone.</a:t>
            </a:r>
            <a:endParaRPr lang="en-US" sz="2800" smtClean="0"/>
          </a:p>
          <a:p>
            <a:endParaRPr lang="en-US" sz="2800" smtClean="0"/>
          </a:p>
        </p:txBody>
      </p:sp>
      <p:sp>
        <p:nvSpPr>
          <p:cNvPr id="15364" name="Rectangle 11"/>
          <p:cNvSpPr>
            <a:spLocks noChangeArrowheads="1"/>
          </p:cNvSpPr>
          <p:nvPr/>
        </p:nvSpPr>
        <p:spPr bwMode="auto">
          <a:xfrm>
            <a:off x="0" y="1624013"/>
            <a:ext cx="9144000" cy="0"/>
          </a:xfrm>
          <a:prstGeom prst="rect">
            <a:avLst/>
          </a:prstGeom>
          <a:noFill/>
          <a:ln w="9525">
            <a:noFill/>
            <a:miter lim="800000"/>
            <a:headEnd/>
            <a:tailEnd/>
          </a:ln>
        </p:spPr>
        <p:txBody>
          <a:bodyPr>
            <a:spAutoFit/>
          </a:bodyPr>
          <a:lstStyle/>
          <a:p>
            <a:endParaRPr lang="en-US"/>
          </a:p>
        </p:txBody>
      </p:sp>
      <p:grpSp>
        <p:nvGrpSpPr>
          <p:cNvPr id="15365" name="Group 15"/>
          <p:cNvGrpSpPr>
            <a:grpSpLocks/>
          </p:cNvGrpSpPr>
          <p:nvPr/>
        </p:nvGrpSpPr>
        <p:grpSpPr bwMode="auto">
          <a:xfrm>
            <a:off x="2741613" y="1624013"/>
            <a:ext cx="3660775" cy="3611562"/>
            <a:chOff x="0" y="0"/>
            <a:chExt cx="2306" cy="2275"/>
          </a:xfrm>
        </p:grpSpPr>
        <p:sp>
          <p:nvSpPr>
            <p:cNvPr id="15367" name="Rectangle 12"/>
            <p:cNvSpPr>
              <a:spLocks noChangeArrowheads="1"/>
            </p:cNvSpPr>
            <p:nvPr/>
          </p:nvSpPr>
          <p:spPr bwMode="auto">
            <a:xfrm>
              <a:off x="0" y="0"/>
              <a:ext cx="2306" cy="0"/>
            </a:xfrm>
            <a:prstGeom prst="rect">
              <a:avLst/>
            </a:prstGeom>
            <a:noFill/>
            <a:ln w="9525">
              <a:noFill/>
              <a:miter lim="800000"/>
              <a:headEnd/>
              <a:tailEnd/>
            </a:ln>
          </p:spPr>
          <p:txBody>
            <a:bodyPr>
              <a:spAutoFit/>
            </a:bodyPr>
            <a:lstStyle/>
            <a:p>
              <a:endParaRPr lang="en-US"/>
            </a:p>
          </p:txBody>
        </p:sp>
        <p:sp>
          <p:nvSpPr>
            <p:cNvPr id="15368" name="Rectangle 13"/>
            <p:cNvSpPr>
              <a:spLocks noChangeArrowheads="1"/>
            </p:cNvSpPr>
            <p:nvPr/>
          </p:nvSpPr>
          <p:spPr bwMode="auto">
            <a:xfrm>
              <a:off x="0" y="0"/>
              <a:ext cx="2306" cy="2275"/>
            </a:xfrm>
            <a:prstGeom prst="rect">
              <a:avLst/>
            </a:prstGeom>
            <a:noFill/>
            <a:ln w="9525">
              <a:noFill/>
              <a:miter lim="800000"/>
              <a:headEnd/>
              <a:tailEnd/>
            </a:ln>
          </p:spPr>
          <p:txBody>
            <a:bodyPr/>
            <a:lstStyle/>
            <a:p>
              <a:pPr algn="ctr" eaLnBrk="1" hangingPunct="1"/>
              <a:r>
                <a:rPr lang="en-US"/>
                <a:t>  </a:t>
              </a:r>
              <a:r>
                <a:rPr lang="en-US" sz="20700"/>
                <a:t> </a:t>
              </a:r>
              <a:r>
                <a:rPr lang="en-US"/>
                <a:t>                                    </a:t>
              </a:r>
            </a:p>
          </p:txBody>
        </p:sp>
      </p:grpSp>
      <p:pic>
        <p:nvPicPr>
          <p:cNvPr id="15366" name="Picture 16" descr="dolly"/>
          <p:cNvPicPr>
            <a:picLocks noGrp="1" noChangeAspect="1" noChangeArrowheads="1"/>
          </p:cNvPicPr>
          <p:nvPr>
            <p:ph type="clipArt" sz="half" idx="1"/>
          </p:nvPr>
        </p:nvPicPr>
        <p:blipFill>
          <a:blip r:embed="rId2" cstate="print"/>
          <a:srcRect/>
          <a:stretch>
            <a:fillRect/>
          </a:stretch>
        </p:blipFill>
        <p:spPr>
          <a:xfrm>
            <a:off x="790575" y="1981200"/>
            <a:ext cx="3598863" cy="4114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2400" cy="685800"/>
          </a:xfrm>
        </p:spPr>
        <p:txBody>
          <a:bodyPr/>
          <a:lstStyle/>
          <a:p>
            <a:pPr algn="ctr"/>
            <a:r>
              <a:rPr lang="en-US" smtClean="0"/>
              <a:t>Human Genome Project</a:t>
            </a:r>
          </a:p>
        </p:txBody>
      </p:sp>
      <p:sp>
        <p:nvSpPr>
          <p:cNvPr id="16387" name="Rectangle 5"/>
          <p:cNvSpPr>
            <a:spLocks noGrp="1" noChangeArrowheads="1"/>
          </p:cNvSpPr>
          <p:nvPr>
            <p:ph type="body" idx="1"/>
          </p:nvPr>
        </p:nvSpPr>
        <p:spPr/>
        <p:txBody>
          <a:bodyPr/>
          <a:lstStyle/>
          <a:p>
            <a:pPr>
              <a:lnSpc>
                <a:spcPct val="90000"/>
              </a:lnSpc>
            </a:pPr>
            <a:r>
              <a:rPr lang="en-US" b="1" smtClean="0"/>
              <a:t>Imagine a world in which we will be able to treat diseases by altering our very genes‚ giving us new ones if ours are non-functional, changing bad genes for good ones. For the first time in our existence, we are closer to understanding just what we are. We now have the tools to make the whole world better through science ‚ the science of the human genome.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514600"/>
            <a:ext cx="7772400" cy="1143000"/>
          </a:xfrm>
        </p:spPr>
        <p:txBody>
          <a:bodyPr/>
          <a:lstStyle/>
          <a:p>
            <a:pPr algn="ctr"/>
            <a:r>
              <a:rPr lang="en-US" sz="4800" smtClean="0"/>
              <a:t>Genetic Disorders</a:t>
            </a:r>
            <a:r>
              <a:rPr lang="en-US" sz="4000" smtClean="0"/>
              <a:t/>
            </a:r>
            <a:br>
              <a:rPr lang="en-US" sz="4000" smtClean="0"/>
            </a:br>
            <a:endParaRPr lang="en-US" sz="4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Mutations</a:t>
            </a:r>
          </a:p>
        </p:txBody>
      </p:sp>
      <p:sp>
        <p:nvSpPr>
          <p:cNvPr id="18435" name="Rectangle 3"/>
          <p:cNvSpPr>
            <a:spLocks noGrp="1" noChangeArrowheads="1"/>
          </p:cNvSpPr>
          <p:nvPr>
            <p:ph type="body" idx="1"/>
          </p:nvPr>
        </p:nvSpPr>
        <p:spPr>
          <a:xfrm>
            <a:off x="685800" y="1600200"/>
            <a:ext cx="7772400" cy="4495800"/>
          </a:xfrm>
        </p:spPr>
        <p:txBody>
          <a:bodyPr/>
          <a:lstStyle/>
          <a:p>
            <a:r>
              <a:rPr lang="en-US" sz="2800" smtClean="0">
                <a:latin typeface="Comic Sans MS" pitchFamily="66" charset="0"/>
              </a:rPr>
              <a:t>Gene mutations can be either inherited from a parent or acquired. A hereditary</a:t>
            </a:r>
            <a:r>
              <a:rPr lang="en-US" sz="2800" smtClean="0">
                <a:latin typeface="Comic Sans MS" pitchFamily="66" charset="0"/>
                <a:hlinkClick r:id="rId2"/>
              </a:rPr>
              <a:t> </a:t>
            </a:r>
            <a:r>
              <a:rPr lang="en-US" sz="2800" smtClean="0">
                <a:latin typeface="Comic Sans MS" pitchFamily="66" charset="0"/>
              </a:rPr>
              <a:t>mutation is a mistake that is present in the DNA of virtually all body cells. Hereditary mutations are also called </a:t>
            </a:r>
            <a:r>
              <a:rPr lang="en-US" sz="2800" i="1" smtClean="0">
                <a:latin typeface="Comic Sans MS" pitchFamily="66" charset="0"/>
              </a:rPr>
              <a:t>germ line</a:t>
            </a:r>
            <a:r>
              <a:rPr lang="en-US" sz="2800" smtClean="0">
                <a:latin typeface="Comic Sans MS" pitchFamily="66" charset="0"/>
              </a:rPr>
              <a:t> mutations because the gene change exists in the reproductive cells and can be passed from generation to generation, from parent to newborn. Moreover, the mutation is copied every time body cells divide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p:txBody>
          <a:bodyPr/>
          <a:lstStyle/>
          <a:p>
            <a:r>
              <a:rPr lang="en-US" smtClean="0"/>
              <a:t>Mutations occur all the time in every cell in the body. Each cell, however, has the remarkable ability to recognize mistakes and fix them before it passes them along to its descendants. But a cell's DNA repair mechanisms can fail, or be overwhelmed, or become less efficient with age. Over time, mistakes can accumulate.</a:t>
            </a:r>
          </a:p>
          <a:p>
            <a:endParaRPr lang="en-US" smtClean="0"/>
          </a:p>
        </p:txBody>
      </p:sp>
      <p:pic>
        <p:nvPicPr>
          <p:cNvPr id="19459" name="Picture 4" descr="dna-seperater-small"/>
          <p:cNvPicPr>
            <a:picLocks noChangeAspect="1" noChangeArrowheads="1"/>
          </p:cNvPicPr>
          <p:nvPr/>
        </p:nvPicPr>
        <p:blipFill>
          <a:blip r:embed="rId2" cstate="print"/>
          <a:srcRect/>
          <a:stretch>
            <a:fillRect/>
          </a:stretch>
        </p:blipFill>
        <p:spPr bwMode="auto">
          <a:xfrm>
            <a:off x="2057400" y="762000"/>
            <a:ext cx="5105400" cy="61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Down’s Syndrome</a:t>
            </a:r>
          </a:p>
        </p:txBody>
      </p:sp>
      <p:sp>
        <p:nvSpPr>
          <p:cNvPr id="20483" name="Rectangle 3"/>
          <p:cNvSpPr>
            <a:spLocks noGrp="1" noChangeArrowheads="1"/>
          </p:cNvSpPr>
          <p:nvPr>
            <p:ph type="body" sz="half" idx="1"/>
          </p:nvPr>
        </p:nvSpPr>
        <p:spPr/>
        <p:txBody>
          <a:bodyPr/>
          <a:lstStyle/>
          <a:p>
            <a:r>
              <a:rPr lang="en-US" sz="2800" smtClean="0">
                <a:latin typeface="Arial" charset="0"/>
                <a:cs typeface="Arial" charset="0"/>
              </a:rPr>
              <a:t>Caused by non-disjunction of the 21</a:t>
            </a:r>
            <a:r>
              <a:rPr lang="en-US" sz="2800" baseline="30000" smtClean="0">
                <a:latin typeface="Arial" charset="0"/>
                <a:cs typeface="Arial" charset="0"/>
              </a:rPr>
              <a:t>st</a:t>
            </a:r>
            <a:r>
              <a:rPr lang="en-US" sz="2800" smtClean="0">
                <a:latin typeface="Arial" charset="0"/>
                <a:cs typeface="Arial" charset="0"/>
              </a:rPr>
              <a:t> chromosome.</a:t>
            </a:r>
          </a:p>
          <a:p>
            <a:r>
              <a:rPr lang="en-US" sz="2800" smtClean="0">
                <a:latin typeface="Arial" charset="0"/>
                <a:cs typeface="Arial" charset="0"/>
              </a:rPr>
              <a:t>This means that the individual has a trisomy (3 – 2lst chromosomes).</a:t>
            </a:r>
          </a:p>
        </p:txBody>
      </p:sp>
      <p:pic>
        <p:nvPicPr>
          <p:cNvPr id="20484" name="Picture 11" descr="down13"/>
          <p:cNvPicPr>
            <a:picLocks noGrp="1" noChangeAspect="1" noChangeArrowheads="1"/>
          </p:cNvPicPr>
          <p:nvPr>
            <p:ph type="clipArt" sz="half" idx="2"/>
          </p:nvPr>
        </p:nvPicPr>
        <p:blipFill>
          <a:blip r:embed="rId2" cstate="print"/>
          <a:srcRect/>
          <a:stretch>
            <a:fillRect/>
          </a:stretch>
        </p:blipFill>
        <p:spPr>
          <a:xfrm>
            <a:off x="5080000" y="1981200"/>
            <a:ext cx="2944813" cy="41148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558800" y="1782763"/>
            <a:ext cx="9144000" cy="0"/>
          </a:xfrm>
          <a:prstGeom prst="rect">
            <a:avLst/>
          </a:prstGeom>
          <a:noFill/>
          <a:ln w="9525">
            <a:noFill/>
            <a:miter lim="800000"/>
            <a:headEnd/>
            <a:tailEnd/>
          </a:ln>
        </p:spPr>
        <p:txBody>
          <a:bodyPr>
            <a:spAutoFit/>
          </a:bodyPr>
          <a:lstStyle/>
          <a:p>
            <a:endParaRPr lang="en-US"/>
          </a:p>
        </p:txBody>
      </p:sp>
      <p:pic>
        <p:nvPicPr>
          <p:cNvPr id="21507" name="Picture 7" descr="downs"/>
          <p:cNvPicPr>
            <a:picLocks noChangeAspect="1" noChangeArrowheads="1"/>
          </p:cNvPicPr>
          <p:nvPr/>
        </p:nvPicPr>
        <p:blipFill>
          <a:blip r:embed="rId2" cstate="print"/>
          <a:srcRect/>
          <a:stretch>
            <a:fillRect/>
          </a:stretch>
        </p:blipFill>
        <p:spPr bwMode="auto">
          <a:xfrm>
            <a:off x="1676400" y="2514600"/>
            <a:ext cx="5486400" cy="3200400"/>
          </a:xfrm>
          <a:prstGeom prst="rect">
            <a:avLst/>
          </a:prstGeom>
          <a:noFill/>
          <a:ln w="9525">
            <a:noFill/>
            <a:miter lim="800000"/>
            <a:headEnd/>
            <a:tailEnd/>
          </a:ln>
        </p:spPr>
      </p:pic>
      <p:sp>
        <p:nvSpPr>
          <p:cNvPr id="21508" name="Rectangle 8"/>
          <p:cNvSpPr>
            <a:spLocks noGrp="1" noChangeArrowheads="1"/>
          </p:cNvSpPr>
          <p:nvPr>
            <p:ph type="title"/>
          </p:nvPr>
        </p:nvSpPr>
        <p:spPr/>
        <p:txBody>
          <a:bodyPr/>
          <a:lstStyle/>
          <a:p>
            <a:pPr algn="ctr"/>
            <a:r>
              <a:rPr lang="en-US" sz="4000" smtClean="0"/>
              <a:t>Down’s Syndrome</a:t>
            </a:r>
            <a:br>
              <a:rPr lang="en-US" sz="4000" smtClean="0"/>
            </a:br>
            <a:r>
              <a:rPr lang="en-US" sz="4000" smtClean="0"/>
              <a:t>or Trisomy 21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smtClean="0"/>
              <a:t>Brief History</a:t>
            </a:r>
          </a:p>
        </p:txBody>
      </p:sp>
      <p:sp>
        <p:nvSpPr>
          <p:cNvPr id="4099" name="Rectangle 5"/>
          <p:cNvSpPr>
            <a:spLocks noGrp="1" noChangeArrowheads="1"/>
          </p:cNvSpPr>
          <p:nvPr>
            <p:ph type="body" idx="1"/>
          </p:nvPr>
        </p:nvSpPr>
        <p:spPr/>
        <p:txBody>
          <a:bodyPr/>
          <a:lstStyle/>
          <a:p>
            <a:r>
              <a:rPr lang="en-US" b="1" smtClean="0"/>
              <a:t>First there was Gregor Mendel, a monk who studied inherited characteristics. This was followed by Francis crick and James Watson who unraveled the DNA molecule. This has led us to understanding the human genome sequence</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smtClean="0"/>
              <a:t>Kleinfelter’s syndrome</a:t>
            </a:r>
            <a:br>
              <a:rPr lang="en-US" sz="4000" smtClean="0"/>
            </a:br>
            <a:r>
              <a:rPr lang="en-US" sz="2400" smtClean="0"/>
              <a:t>(or Klinefleter’s)</a:t>
            </a:r>
            <a:endParaRPr lang="en-US" sz="4000" smtClean="0"/>
          </a:p>
        </p:txBody>
      </p:sp>
      <p:sp>
        <p:nvSpPr>
          <p:cNvPr id="25603" name="Rectangle 3"/>
          <p:cNvSpPr>
            <a:spLocks noGrp="1" noChangeArrowheads="1"/>
          </p:cNvSpPr>
          <p:nvPr>
            <p:ph type="body" idx="1"/>
          </p:nvPr>
        </p:nvSpPr>
        <p:spPr/>
        <p:txBody>
          <a:bodyPr/>
          <a:lstStyle/>
          <a:p>
            <a:r>
              <a:rPr lang="en-US" smtClean="0"/>
              <a:t>Disorder occurring due to nondisjunction of the X chromosome.</a:t>
            </a:r>
          </a:p>
          <a:p>
            <a:r>
              <a:rPr lang="en-US" smtClean="0"/>
              <a:t>The Sperm containing both X and Y combines with an egg containing the X, results in a male child.  </a:t>
            </a:r>
          </a:p>
          <a:p>
            <a:r>
              <a:rPr lang="en-US" smtClean="0"/>
              <a:t>The egg may contribute the extra X chromosome.</a:t>
            </a:r>
          </a:p>
          <a:p>
            <a:pPr>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smtClean="0"/>
              <a:t>XXY</a:t>
            </a:r>
          </a:p>
        </p:txBody>
      </p:sp>
      <p:sp>
        <p:nvSpPr>
          <p:cNvPr id="26627" name="Rectangle 3"/>
          <p:cNvSpPr>
            <a:spLocks noGrp="1" noChangeArrowheads="1"/>
          </p:cNvSpPr>
          <p:nvPr>
            <p:ph type="body" idx="1"/>
          </p:nvPr>
        </p:nvSpPr>
        <p:spPr/>
        <p:txBody>
          <a:bodyPr/>
          <a:lstStyle/>
          <a:p>
            <a:r>
              <a:rPr lang="en-US" sz="2800" b="1" smtClean="0"/>
              <a:t>Males with some development of breast tissue normally seen in females.</a:t>
            </a:r>
          </a:p>
          <a:p>
            <a:r>
              <a:rPr lang="en-US" sz="2800" b="1" smtClean="0"/>
              <a:t>Little body hair is present, and such person are typically tall, have small testes.</a:t>
            </a:r>
          </a:p>
          <a:p>
            <a:r>
              <a:rPr lang="en-US" sz="2800" b="1" smtClean="0"/>
              <a:t> Infertility results from absent sperm.</a:t>
            </a:r>
          </a:p>
          <a:p>
            <a:r>
              <a:rPr lang="en-US" sz="2800" b="1" smtClean="0"/>
              <a:t>Evidence of mental retardation</a:t>
            </a:r>
            <a:r>
              <a:rPr lang="en-US" b="1" smtClean="0"/>
              <a:t> may or may not be present.</a:t>
            </a:r>
            <a:endParaRPr lang="en-US" smtClean="0"/>
          </a:p>
          <a:p>
            <a:pPr>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kleinfelters"/>
          <p:cNvPicPr>
            <a:picLocks noChangeAspect="1" noChangeArrowheads="1"/>
          </p:cNvPicPr>
          <p:nvPr/>
        </p:nvPicPr>
        <p:blipFill>
          <a:blip r:embed="rId2" cstate="print"/>
          <a:srcRect/>
          <a:stretch>
            <a:fillRect/>
          </a:stretch>
        </p:blipFill>
        <p:spPr bwMode="auto">
          <a:xfrm>
            <a:off x="2389188" y="2297113"/>
            <a:ext cx="4365625"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609600" y="1295400"/>
            <a:ext cx="9144000" cy="0"/>
          </a:xfrm>
          <a:prstGeom prst="rect">
            <a:avLst/>
          </a:prstGeom>
          <a:noFill/>
          <a:ln w="9525">
            <a:noFill/>
            <a:miter lim="800000"/>
            <a:headEnd/>
            <a:tailEnd/>
          </a:ln>
        </p:spPr>
        <p:txBody>
          <a:bodyPr>
            <a:spAutoFit/>
          </a:bodyPr>
          <a:lstStyle/>
          <a:p>
            <a:endParaRPr lang="en-US"/>
          </a:p>
        </p:txBody>
      </p:sp>
      <p:pic>
        <p:nvPicPr>
          <p:cNvPr id="31747" name="Picture 7" descr="turners"/>
          <p:cNvPicPr>
            <a:picLocks noChangeAspect="1" noChangeArrowheads="1"/>
          </p:cNvPicPr>
          <p:nvPr/>
        </p:nvPicPr>
        <p:blipFill>
          <a:blip r:embed="rId2" cstate="print"/>
          <a:srcRect/>
          <a:stretch>
            <a:fillRect/>
          </a:stretch>
        </p:blipFill>
        <p:spPr bwMode="auto">
          <a:xfrm>
            <a:off x="1828800" y="1828800"/>
            <a:ext cx="5486400" cy="3200400"/>
          </a:xfrm>
          <a:prstGeom prst="rect">
            <a:avLst/>
          </a:prstGeom>
          <a:noFill/>
          <a:ln w="9525">
            <a:noFill/>
            <a:miter lim="800000"/>
            <a:headEnd/>
            <a:tailEnd/>
          </a:ln>
        </p:spPr>
      </p:pic>
      <p:sp>
        <p:nvSpPr>
          <p:cNvPr id="31748" name="Rectangle 8"/>
          <p:cNvSpPr>
            <a:spLocks noGrp="1" noChangeArrowheads="1"/>
          </p:cNvSpPr>
          <p:nvPr>
            <p:ph type="title"/>
          </p:nvPr>
        </p:nvSpPr>
        <p:spPr/>
        <p:txBody>
          <a:bodyPr/>
          <a:lstStyle/>
          <a:p>
            <a:r>
              <a:rPr lang="en-US" smtClean="0"/>
              <a:t>Turner’s Syndrome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Sickle Cell Anemia</a:t>
            </a:r>
          </a:p>
        </p:txBody>
      </p:sp>
      <p:sp>
        <p:nvSpPr>
          <p:cNvPr id="32771" name="Rectangle 5"/>
          <p:cNvSpPr>
            <a:spLocks noGrp="1" noChangeArrowheads="1"/>
          </p:cNvSpPr>
          <p:nvPr>
            <p:ph type="body" sz="half" idx="2"/>
          </p:nvPr>
        </p:nvSpPr>
        <p:spPr/>
        <p:txBody>
          <a:bodyPr/>
          <a:lstStyle/>
          <a:p>
            <a:pPr>
              <a:lnSpc>
                <a:spcPct val="90000"/>
              </a:lnSpc>
            </a:pPr>
            <a:r>
              <a:rPr lang="en-US" sz="2400" smtClean="0">
                <a:latin typeface="Arial" charset="0"/>
                <a:cs typeface="Arial" charset="0"/>
              </a:rPr>
              <a:t>An inherited, chronic disease in which the red blood cells, normally disc-shaped, become crescent shaped. As a result, they function abnormally and cause small blood clots. These clots give rise to recurrent painful episodes called "sickle cell pain crises". </a:t>
            </a:r>
          </a:p>
          <a:p>
            <a:pPr>
              <a:lnSpc>
                <a:spcPct val="90000"/>
              </a:lnSpc>
            </a:pPr>
            <a:endParaRPr lang="en-US" sz="2400" smtClean="0"/>
          </a:p>
        </p:txBody>
      </p:sp>
      <p:pic>
        <p:nvPicPr>
          <p:cNvPr id="32772" name="Picture 6" descr="Red blood cells, sickle cell"/>
          <p:cNvPicPr>
            <a:picLocks noGrp="1" noChangeAspect="1" noChangeArrowheads="1"/>
          </p:cNvPicPr>
          <p:nvPr>
            <p:ph type="clipArt" sz="half" idx="1"/>
          </p:nvPr>
        </p:nvPicPr>
        <p:blipFill>
          <a:blip r:embed="rId2" cstate="print"/>
          <a:srcRect/>
          <a:stretch>
            <a:fillRect/>
          </a:stretch>
        </p:blipFill>
        <p:spPr>
          <a:xfrm>
            <a:off x="685800" y="2630488"/>
            <a:ext cx="3810000" cy="2814637"/>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5257800" cy="1143000"/>
          </a:xfrm>
        </p:spPr>
        <p:txBody>
          <a:bodyPr/>
          <a:lstStyle/>
          <a:p>
            <a:r>
              <a:rPr lang="en-US" smtClean="0"/>
              <a:t>Sickle Cell </a:t>
            </a:r>
          </a:p>
        </p:txBody>
      </p:sp>
      <p:sp>
        <p:nvSpPr>
          <p:cNvPr id="33795" name="Rectangle 3"/>
          <p:cNvSpPr>
            <a:spLocks noGrp="1" noChangeArrowheads="1"/>
          </p:cNvSpPr>
          <p:nvPr>
            <p:ph type="body" idx="1"/>
          </p:nvPr>
        </p:nvSpPr>
        <p:spPr>
          <a:xfrm>
            <a:off x="685800" y="2286000"/>
            <a:ext cx="7772400" cy="3124200"/>
          </a:xfrm>
        </p:spPr>
        <p:txBody>
          <a:bodyPr/>
          <a:lstStyle/>
          <a:p>
            <a:r>
              <a:rPr lang="en-US" b="1" smtClean="0"/>
              <a:t>Sickle cell disease is most commonly found in African American populations.  This disease was discovered over 80 years ago, but has not been given the attention it deserves.</a:t>
            </a:r>
          </a:p>
        </p:txBody>
      </p:sp>
      <p:sp>
        <p:nvSpPr>
          <p:cNvPr id="33796" name="Rectangle 4"/>
          <p:cNvSpPr>
            <a:spLocks noChangeArrowheads="1"/>
          </p:cNvSpPr>
          <p:nvPr/>
        </p:nvSpPr>
        <p:spPr bwMode="auto">
          <a:xfrm>
            <a:off x="-3175" y="2500313"/>
            <a:ext cx="9144000" cy="0"/>
          </a:xfrm>
          <a:prstGeom prst="rect">
            <a:avLst/>
          </a:prstGeom>
          <a:noFill/>
          <a:ln w="9525">
            <a:noFill/>
            <a:miter lim="800000"/>
            <a:headEnd/>
            <a:tailEnd/>
          </a:ln>
        </p:spPr>
        <p:txBody>
          <a:bodyPr>
            <a:spAutoFit/>
          </a:bodyPr>
          <a:lstStyle/>
          <a:p>
            <a:endParaRPr lang="en-US"/>
          </a:p>
        </p:txBody>
      </p:sp>
      <p:pic>
        <p:nvPicPr>
          <p:cNvPr id="33797" name="Picture 6" descr="j0254488"/>
          <p:cNvPicPr>
            <a:picLocks noChangeAspect="1" noChangeArrowheads="1" noCrop="1"/>
          </p:cNvPicPr>
          <p:nvPr/>
        </p:nvPicPr>
        <p:blipFill>
          <a:blip r:embed="rId2" cstate="print"/>
          <a:srcRect/>
          <a:stretch>
            <a:fillRect/>
          </a:stretch>
        </p:blipFill>
        <p:spPr bwMode="auto">
          <a:xfrm>
            <a:off x="7086600" y="685800"/>
            <a:ext cx="1028700" cy="147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Cystic Fibrosis (CF)</a:t>
            </a:r>
          </a:p>
        </p:txBody>
      </p:sp>
      <p:sp>
        <p:nvSpPr>
          <p:cNvPr id="34819" name="Rectangle 3"/>
          <p:cNvSpPr>
            <a:spLocks noGrp="1" noChangeArrowheads="1"/>
          </p:cNvSpPr>
          <p:nvPr>
            <p:ph type="body" idx="1"/>
          </p:nvPr>
        </p:nvSpPr>
        <p:spPr/>
        <p:txBody>
          <a:bodyPr/>
          <a:lstStyle/>
          <a:p>
            <a:r>
              <a:rPr lang="en-US" smtClean="0"/>
              <a:t>Monogenic</a:t>
            </a:r>
          </a:p>
          <a:p>
            <a:r>
              <a:rPr lang="en-US" smtClean="0"/>
              <a:t>Cause:  deletion of only 3 bases on chromosome 7</a:t>
            </a:r>
          </a:p>
          <a:p>
            <a:r>
              <a:rPr lang="en-US" smtClean="0"/>
              <a:t>Fluid in lungs, potential respiratory failure</a:t>
            </a:r>
          </a:p>
          <a:p>
            <a:r>
              <a:rPr lang="en-US" smtClean="0"/>
              <a:t>Common among Caucasians…1 in 20 are carriers</a:t>
            </a:r>
          </a:p>
          <a:p>
            <a:pPr lvl="1"/>
            <a:r>
              <a:rPr lang="en-US" smtClean="0"/>
              <a:t>Therefore is it dominant or recessive?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Tay-Sachs disease</a:t>
            </a:r>
          </a:p>
        </p:txBody>
      </p:sp>
      <p:sp>
        <p:nvSpPr>
          <p:cNvPr id="35843" name="Rectangle 3"/>
          <p:cNvSpPr>
            <a:spLocks noGrp="1" noChangeArrowheads="1"/>
          </p:cNvSpPr>
          <p:nvPr>
            <p:ph type="body" idx="1"/>
          </p:nvPr>
        </p:nvSpPr>
        <p:spPr/>
        <p:txBody>
          <a:bodyPr/>
          <a:lstStyle/>
          <a:p>
            <a:r>
              <a:rPr lang="en-US" smtClean="0"/>
              <a:t>Monogenic, autosomal recessive</a:t>
            </a:r>
          </a:p>
          <a:p>
            <a:r>
              <a:rPr lang="en-US" smtClean="0"/>
              <a:t>Central nervous system degrades, ultimately causing death.</a:t>
            </a:r>
          </a:p>
          <a:p>
            <a:r>
              <a:rPr lang="en-US" smtClean="0"/>
              <a:t>Most common among people of Jewish, eastern Europe descent.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smtClean="0"/>
              <a:t>Muscular Dystrophy</a:t>
            </a:r>
          </a:p>
        </p:txBody>
      </p:sp>
      <p:sp>
        <p:nvSpPr>
          <p:cNvPr id="36867" name="Rectangle 3"/>
          <p:cNvSpPr>
            <a:spLocks noGrp="1" noChangeArrowheads="1"/>
          </p:cNvSpPr>
          <p:nvPr>
            <p:ph type="body" idx="1"/>
          </p:nvPr>
        </p:nvSpPr>
        <p:spPr/>
        <p:txBody>
          <a:bodyPr/>
          <a:lstStyle/>
          <a:p>
            <a:r>
              <a:rPr lang="en-US" sz="2800" b="1" smtClean="0"/>
              <a:t>What Is Muscular Dystrophy?</a:t>
            </a:r>
            <a:r>
              <a:rPr lang="en-US" sz="2800" smtClean="0"/>
              <a:t/>
            </a:r>
            <a:br>
              <a:rPr lang="en-US" sz="2800" smtClean="0"/>
            </a:br>
            <a:r>
              <a:rPr lang="en-US" sz="2800" b="1" smtClean="0"/>
              <a:t>Muscular dystrophy</a:t>
            </a:r>
            <a:r>
              <a:rPr lang="en-US" sz="2800" smtClean="0"/>
              <a:t> is a disease in which the muscles of the body get weaker and weaker and slowly stop working because of a lack of a certain protein (see the relationship to genetics?)</a:t>
            </a:r>
          </a:p>
          <a:p>
            <a:r>
              <a:rPr lang="en-US" sz="2800" smtClean="0"/>
              <a:t>Can be passed on by one or both parents, depending on the form of MD (therefore is autosomal dominant and recessive)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Hemophilia, the royal disease</a:t>
            </a:r>
          </a:p>
        </p:txBody>
      </p:sp>
      <p:sp>
        <p:nvSpPr>
          <p:cNvPr id="37891" name="Rectangle 3"/>
          <p:cNvSpPr>
            <a:spLocks noGrp="1" noChangeArrowheads="1"/>
          </p:cNvSpPr>
          <p:nvPr>
            <p:ph type="body" sz="half" idx="1"/>
          </p:nvPr>
        </p:nvSpPr>
        <p:spPr/>
        <p:txBody>
          <a:bodyPr/>
          <a:lstStyle/>
          <a:p>
            <a:pPr>
              <a:lnSpc>
                <a:spcPct val="90000"/>
              </a:lnSpc>
            </a:pPr>
            <a:r>
              <a:rPr lang="en-US" sz="2400" smtClean="0"/>
              <a:t>Hemophilia is the oldest known hereditary bleeding disorder.</a:t>
            </a:r>
          </a:p>
          <a:p>
            <a:pPr>
              <a:lnSpc>
                <a:spcPct val="90000"/>
              </a:lnSpc>
            </a:pPr>
            <a:r>
              <a:rPr lang="en-US" sz="2400" smtClean="0"/>
              <a:t>Caused by a recessive gene on the X chromosome.</a:t>
            </a:r>
          </a:p>
          <a:p>
            <a:pPr>
              <a:lnSpc>
                <a:spcPct val="90000"/>
              </a:lnSpc>
            </a:pPr>
            <a:r>
              <a:rPr lang="en-US" sz="2400" smtClean="0"/>
              <a:t>There are about 20,000 hemophilia patients in the United States.</a:t>
            </a:r>
          </a:p>
          <a:p>
            <a:pPr>
              <a:lnSpc>
                <a:spcPct val="90000"/>
              </a:lnSpc>
            </a:pPr>
            <a:r>
              <a:rPr lang="en-US" sz="2400" smtClean="0"/>
              <a:t>One can bleed to death with small cuts.</a:t>
            </a:r>
          </a:p>
          <a:p>
            <a:pPr>
              <a:lnSpc>
                <a:spcPct val="90000"/>
              </a:lnSpc>
            </a:pPr>
            <a:endParaRPr lang="en-US" sz="2400" smtClean="0"/>
          </a:p>
        </p:txBody>
      </p:sp>
      <p:sp>
        <p:nvSpPr>
          <p:cNvPr id="37892" name="Rectangle 4"/>
          <p:cNvSpPr>
            <a:spLocks noGrp="1" noChangeArrowheads="1"/>
          </p:cNvSpPr>
          <p:nvPr>
            <p:ph type="body" sz="half" idx="2"/>
          </p:nvPr>
        </p:nvSpPr>
        <p:spPr/>
        <p:txBody>
          <a:bodyPr/>
          <a:lstStyle/>
          <a:p>
            <a:pPr>
              <a:lnSpc>
                <a:spcPct val="90000"/>
              </a:lnSpc>
            </a:pPr>
            <a:r>
              <a:rPr lang="en-US" sz="2400" smtClean="0"/>
              <a:t>The severity of hemophilia is related to the amount of the clotting factor in the blood. About 70% of hemophilia patients have less than one percent of the normal amount and, thus, have severe hemophilia.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685800"/>
          </a:xfrm>
        </p:spPr>
        <p:txBody>
          <a:bodyPr/>
          <a:lstStyle/>
          <a:p>
            <a:r>
              <a:rPr lang="en-US" smtClean="0"/>
              <a:t>Gregor Mendel</a:t>
            </a:r>
          </a:p>
        </p:txBody>
      </p:sp>
      <p:sp>
        <p:nvSpPr>
          <p:cNvPr id="5123" name="Rectangle 3"/>
          <p:cNvSpPr>
            <a:spLocks noGrp="1" noChangeArrowheads="1"/>
          </p:cNvSpPr>
          <p:nvPr>
            <p:ph type="body" sz="half" idx="1"/>
          </p:nvPr>
        </p:nvSpPr>
        <p:spPr/>
        <p:txBody>
          <a:bodyPr/>
          <a:lstStyle/>
          <a:p>
            <a:r>
              <a:rPr lang="en-US" sz="2800" b="1" smtClean="0"/>
              <a:t>1866</a:t>
            </a:r>
            <a:endParaRPr lang="en-US" sz="2800" smtClean="0"/>
          </a:p>
          <a:p>
            <a:r>
              <a:rPr lang="en-US" sz="2800" b="1" smtClean="0"/>
              <a:t>Gregor Mendel published the results of his investigations of the inheritance of "factors" in pea plants.</a:t>
            </a:r>
            <a:endParaRPr lang="en-US" sz="2800" smtClean="0"/>
          </a:p>
          <a:p>
            <a:endParaRPr lang="en-US" sz="2800" smtClean="0"/>
          </a:p>
        </p:txBody>
      </p:sp>
      <p:pic>
        <p:nvPicPr>
          <p:cNvPr id="5124" name="Picture 5" descr="MendelSmall"/>
          <p:cNvPicPr>
            <a:picLocks noGrp="1" noChangeAspect="1" noChangeArrowheads="1"/>
          </p:cNvPicPr>
          <p:nvPr>
            <p:ph type="clipArt" sz="half" idx="2"/>
          </p:nvPr>
        </p:nvPicPr>
        <p:blipFill>
          <a:blip r:embed="rId3" cstate="print"/>
          <a:srcRect/>
          <a:stretch>
            <a:fillRect/>
          </a:stretch>
        </p:blipFill>
        <p:spPr>
          <a:xfrm>
            <a:off x="5421313" y="1981200"/>
            <a:ext cx="2262187" cy="41148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hromosome5"/>
          <p:cNvPicPr>
            <a:picLocks noChangeAspect="1" noChangeArrowheads="1"/>
          </p:cNvPicPr>
          <p:nvPr/>
        </p:nvPicPr>
        <p:blipFill>
          <a:blip r:embed="rId2" cstate="print"/>
          <a:srcRect/>
          <a:stretch>
            <a:fillRect/>
          </a:stretch>
        </p:blipFill>
        <p:spPr bwMode="auto">
          <a:xfrm>
            <a:off x="762000" y="1219200"/>
            <a:ext cx="8001000" cy="5307013"/>
          </a:xfrm>
          <a:prstGeom prst="rect">
            <a:avLst/>
          </a:prstGeom>
          <a:noFill/>
          <a:ln w="9525">
            <a:noFill/>
            <a:miter lim="800000"/>
            <a:headEnd/>
            <a:tailEnd/>
          </a:ln>
        </p:spPr>
      </p:pic>
      <p:sp>
        <p:nvSpPr>
          <p:cNvPr id="38915" name="Rectangle 4"/>
          <p:cNvSpPr>
            <a:spLocks noGrp="1" noChangeArrowheads="1"/>
          </p:cNvSpPr>
          <p:nvPr>
            <p:ph type="title"/>
          </p:nvPr>
        </p:nvSpPr>
        <p:spPr>
          <a:xfrm>
            <a:off x="685800" y="457200"/>
            <a:ext cx="7772400" cy="762000"/>
          </a:xfrm>
        </p:spPr>
        <p:txBody>
          <a:bodyPr/>
          <a:lstStyle/>
          <a:p>
            <a:pPr algn="ctr"/>
            <a:r>
              <a:rPr lang="en-US" sz="4000" smtClean="0"/>
              <a:t>X-linked Inheritance pedigree chart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Huntington’s Disease</a:t>
            </a:r>
          </a:p>
        </p:txBody>
      </p:sp>
      <p:sp>
        <p:nvSpPr>
          <p:cNvPr id="39939" name="Rectangle 4"/>
          <p:cNvSpPr>
            <a:spLocks noGrp="1" noChangeArrowheads="1"/>
          </p:cNvSpPr>
          <p:nvPr>
            <p:ph type="body" sz="half" idx="2"/>
          </p:nvPr>
        </p:nvSpPr>
        <p:spPr>
          <a:xfrm>
            <a:off x="4648200" y="1600200"/>
            <a:ext cx="3810000" cy="4495800"/>
          </a:xfrm>
        </p:spPr>
        <p:txBody>
          <a:bodyPr/>
          <a:lstStyle/>
          <a:p>
            <a:r>
              <a:rPr lang="en-US" sz="2000" b="1" smtClean="0">
                <a:latin typeface="Comic Sans MS" pitchFamily="66" charset="0"/>
              </a:rPr>
              <a:t>Huntington's disease (HD) is an inherited, degenerative brain disorder which results in an eventual loss of both mental and physical control. The disease is also known as Huntington's chorea. Chorea means "dance-like movements" and refers to the uncontrolled motions often associated with the disease. </a:t>
            </a:r>
          </a:p>
        </p:txBody>
      </p:sp>
      <p:pic>
        <p:nvPicPr>
          <p:cNvPr id="39940" name="Picture 8" descr="CarmenLealDavidPock"/>
          <p:cNvPicPr>
            <a:picLocks noGrp="1" noChangeAspect="1" noChangeArrowheads="1"/>
          </p:cNvPicPr>
          <p:nvPr>
            <p:ph type="clipArt" sz="half" idx="1"/>
          </p:nvPr>
        </p:nvPicPr>
        <p:blipFill>
          <a:blip r:embed="rId2" cstate="print"/>
          <a:srcRect/>
          <a:stretch>
            <a:fillRect/>
          </a:stretch>
        </p:blipFill>
        <p:spPr>
          <a:xfrm>
            <a:off x="685800" y="2605088"/>
            <a:ext cx="3810000" cy="2865437"/>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g009"/>
          <p:cNvPicPr>
            <a:picLocks noChangeAspect="1" noChangeArrowheads="1"/>
          </p:cNvPicPr>
          <p:nvPr/>
        </p:nvPicPr>
        <p:blipFill>
          <a:blip r:embed="rId2" cstate="print"/>
          <a:srcRect/>
          <a:stretch>
            <a:fillRect/>
          </a:stretch>
        </p:blipFill>
        <p:spPr bwMode="auto">
          <a:xfrm>
            <a:off x="1143000" y="857250"/>
            <a:ext cx="6858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dominant"/>
          <p:cNvPicPr>
            <a:picLocks noChangeAspect="1" noChangeArrowheads="1"/>
          </p:cNvPicPr>
          <p:nvPr/>
        </p:nvPicPr>
        <p:blipFill>
          <a:blip r:embed="rId2" cstate="print"/>
          <a:srcRect/>
          <a:stretch>
            <a:fillRect/>
          </a:stretch>
        </p:blipFill>
        <p:spPr bwMode="auto">
          <a:xfrm>
            <a:off x="2514600" y="609600"/>
            <a:ext cx="43275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Huntington’s</a:t>
            </a:r>
          </a:p>
        </p:txBody>
      </p:sp>
      <p:sp>
        <p:nvSpPr>
          <p:cNvPr id="43011" name="Rectangle 4"/>
          <p:cNvSpPr>
            <a:spLocks noGrp="1" noChangeArrowheads="1"/>
          </p:cNvSpPr>
          <p:nvPr>
            <p:ph type="body" sz="half" idx="2"/>
          </p:nvPr>
        </p:nvSpPr>
        <p:spPr/>
        <p:txBody>
          <a:bodyPr/>
          <a:lstStyle/>
          <a:p>
            <a:pPr>
              <a:lnSpc>
                <a:spcPct val="90000"/>
              </a:lnSpc>
            </a:pPr>
            <a:r>
              <a:rPr lang="en-US" sz="2000" smtClean="0">
                <a:solidFill>
                  <a:srgbClr val="9C1010"/>
                </a:solidFill>
                <a:latin typeface="Comic Sans MS" pitchFamily="66" charset="0"/>
              </a:rPr>
              <a:t>Looking back at the pedigree chart is Huntington’s dominant or recessive?</a:t>
            </a:r>
          </a:p>
          <a:p>
            <a:pPr>
              <a:lnSpc>
                <a:spcPct val="90000"/>
              </a:lnSpc>
            </a:pPr>
            <a:endParaRPr lang="en-US" sz="2000" smtClean="0">
              <a:solidFill>
                <a:srgbClr val="9C1010"/>
              </a:solidFill>
              <a:latin typeface="Comic Sans MS" pitchFamily="66" charset="0"/>
            </a:endParaRPr>
          </a:p>
          <a:p>
            <a:pPr>
              <a:lnSpc>
                <a:spcPct val="90000"/>
              </a:lnSpc>
            </a:pPr>
            <a:r>
              <a:rPr lang="en-US" sz="2000" smtClean="0">
                <a:solidFill>
                  <a:srgbClr val="9C1010"/>
                </a:solidFill>
                <a:latin typeface="Comic Sans MS" pitchFamily="66" charset="0"/>
              </a:rPr>
              <a:t>Scientists have discovered that the abnormal protein produced by the Huntington's disease gene, which contains an elongated stretch of amino acids called glutamines, binds more tightly to HAP-1 than the normal protein does. </a:t>
            </a:r>
            <a:endParaRPr lang="en-US" sz="2000" smtClean="0">
              <a:solidFill>
                <a:srgbClr val="000000"/>
              </a:solidFill>
              <a:latin typeface="Comic Sans MS" pitchFamily="66" charset="0"/>
            </a:endParaRPr>
          </a:p>
        </p:txBody>
      </p:sp>
      <p:pic>
        <p:nvPicPr>
          <p:cNvPr id="43012" name="Picture 7" descr="huntingtons_illus"/>
          <p:cNvPicPr>
            <a:picLocks noGrp="1" noChangeAspect="1" noChangeArrowheads="1"/>
          </p:cNvPicPr>
          <p:nvPr>
            <p:ph type="clipArt" sz="half" idx="1"/>
          </p:nvPr>
        </p:nvPicPr>
        <p:blipFill>
          <a:blip r:embed="rId2" cstate="print"/>
          <a:srcRect/>
          <a:stretch>
            <a:fillRect/>
          </a:stretch>
        </p:blipFill>
        <p:spPr>
          <a:xfrm>
            <a:off x="685800" y="2471738"/>
            <a:ext cx="3810000" cy="313372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guthrie"/>
          <p:cNvPicPr>
            <a:picLocks noChangeAspect="1" noChangeArrowheads="1"/>
          </p:cNvPicPr>
          <p:nvPr/>
        </p:nvPicPr>
        <p:blipFill>
          <a:blip r:embed="rId2" cstate="print"/>
          <a:srcRect/>
          <a:stretch>
            <a:fillRect/>
          </a:stretch>
        </p:blipFill>
        <p:spPr bwMode="auto">
          <a:xfrm>
            <a:off x="2114550" y="762000"/>
            <a:ext cx="49847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7200" smtClean="0"/>
              <a:t>Phenylketonuria </a:t>
            </a:r>
            <a:r>
              <a:rPr lang="en-US" sz="3200" smtClean="0"/>
              <a:t>or PKU</a:t>
            </a:r>
            <a:endParaRPr lang="en-US" sz="7200" smtClean="0"/>
          </a:p>
        </p:txBody>
      </p:sp>
      <p:sp>
        <p:nvSpPr>
          <p:cNvPr id="45059" name="Rectangle 3"/>
          <p:cNvSpPr>
            <a:spLocks noGrp="1" noChangeArrowheads="1"/>
          </p:cNvSpPr>
          <p:nvPr>
            <p:ph type="body" idx="1"/>
          </p:nvPr>
        </p:nvSpPr>
        <p:spPr/>
        <p:txBody>
          <a:bodyPr/>
          <a:lstStyle/>
          <a:p>
            <a:pPr>
              <a:buFont typeface="Monotype Sorts" pitchFamily="2" charset="2"/>
              <a:buNone/>
            </a:pPr>
            <a:r>
              <a:rPr lang="en-US" sz="2800" smtClean="0"/>
              <a:t>People with PKU cannot consume any product that contains aspartame.</a:t>
            </a:r>
          </a:p>
          <a:p>
            <a:pPr>
              <a:buFont typeface="Monotype Sorts" pitchFamily="2" charset="2"/>
              <a:buNone/>
            </a:pPr>
            <a:r>
              <a:rPr lang="en-US" sz="2800" smtClean="0"/>
              <a:t>PKU is a metabolic disorder that results when the PKU gene is inherited from both parents (recessive or dominant? Monogenic or chromosomal?) </a:t>
            </a:r>
          </a:p>
          <a:p>
            <a:pPr>
              <a:buFont typeface="Monotype Sorts" pitchFamily="2" charset="2"/>
              <a:buNone/>
            </a:pPr>
            <a:r>
              <a:rPr lang="en-US" sz="2800" smtClean="0"/>
              <a:t>Caused by a deficiency of an enzyme which is necessary for proper metabolism of an amino acid called phenylalanine.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US" sz="7200" smtClean="0"/>
              <a:t>PKU</a:t>
            </a:r>
          </a:p>
        </p:txBody>
      </p:sp>
      <p:sp>
        <p:nvSpPr>
          <p:cNvPr id="46083" name="Rectangle 4"/>
          <p:cNvSpPr>
            <a:spLocks noGrp="1" noChangeArrowheads="1"/>
          </p:cNvSpPr>
          <p:nvPr>
            <p:ph type="body" idx="1"/>
          </p:nvPr>
        </p:nvSpPr>
        <p:spPr>
          <a:xfrm>
            <a:off x="685800" y="1676400"/>
            <a:ext cx="7772400" cy="4419600"/>
          </a:xfrm>
        </p:spPr>
        <p:txBody>
          <a:bodyPr/>
          <a:lstStyle/>
          <a:p>
            <a:pPr>
              <a:lnSpc>
                <a:spcPct val="90000"/>
              </a:lnSpc>
            </a:pPr>
            <a:r>
              <a:rPr lang="en-US" smtClean="0"/>
              <a:t>Phenylalanine is an essential amino acid and is found in nearly all foods which contain protein, dairy products, nuts, beans, tofu… etc.</a:t>
            </a:r>
          </a:p>
          <a:p>
            <a:pPr>
              <a:lnSpc>
                <a:spcPct val="90000"/>
              </a:lnSpc>
            </a:pPr>
            <a:r>
              <a:rPr lang="en-US" smtClean="0"/>
              <a:t>A low protein diet must be followed.  </a:t>
            </a:r>
          </a:p>
          <a:p>
            <a:pPr>
              <a:lnSpc>
                <a:spcPct val="90000"/>
              </a:lnSpc>
            </a:pPr>
            <a:r>
              <a:rPr lang="en-US" smtClean="0"/>
              <a:t>Brain damage can result if the diet is not followed causing  mental retardation…and mousy body odor (phenylacetic acid is in sweat).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pku"/>
          <p:cNvPicPr>
            <a:picLocks noChangeAspect="1" noChangeArrowheads="1"/>
          </p:cNvPicPr>
          <p:nvPr/>
        </p:nvPicPr>
        <p:blipFill>
          <a:blip r:embed="rId2" cstate="print"/>
          <a:srcRect/>
          <a:stretch>
            <a:fillRect/>
          </a:stretch>
        </p:blipFill>
        <p:spPr bwMode="auto">
          <a:xfrm>
            <a:off x="2143125" y="2138363"/>
            <a:ext cx="4857750" cy="2582862"/>
          </a:xfrm>
          <a:prstGeom prst="rect">
            <a:avLst/>
          </a:prstGeom>
          <a:noFill/>
          <a:ln w="9525">
            <a:noFill/>
            <a:miter lim="800000"/>
            <a:headEnd/>
            <a:tailEnd/>
          </a:ln>
        </p:spPr>
      </p:pic>
      <p:sp>
        <p:nvSpPr>
          <p:cNvPr id="47107" name="Rectangle 4"/>
          <p:cNvSpPr>
            <a:spLocks noGrp="1" noChangeArrowheads="1"/>
          </p:cNvSpPr>
          <p:nvPr>
            <p:ph type="title"/>
          </p:nvPr>
        </p:nvSpPr>
        <p:spPr/>
        <p:txBody>
          <a:bodyPr/>
          <a:lstStyle/>
          <a:p>
            <a:pPr algn="ctr"/>
            <a:r>
              <a:rPr lang="en-US" smtClean="0"/>
              <a:t>PKU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Verdana" pitchFamily="34" charset="0"/>
              </a:rPr>
              <a:t>Phenylalanine. </a:t>
            </a:r>
            <a:r>
              <a:rPr lang="en-US" smtClean="0"/>
              <a:t/>
            </a:r>
            <a:br>
              <a:rPr lang="en-US" smtClean="0"/>
            </a:br>
            <a:r>
              <a:rPr lang="en-US" smtClean="0"/>
              <a:t>Free diet</a:t>
            </a:r>
          </a:p>
        </p:txBody>
      </p:sp>
      <p:sp>
        <p:nvSpPr>
          <p:cNvPr id="48131" name="Rectangle 4"/>
          <p:cNvSpPr>
            <a:spLocks noGrp="1" noChangeArrowheads="1"/>
          </p:cNvSpPr>
          <p:nvPr>
            <p:ph type="body" sz="half" idx="2"/>
          </p:nvPr>
        </p:nvSpPr>
        <p:spPr/>
        <p:txBody>
          <a:bodyPr/>
          <a:lstStyle/>
          <a:p>
            <a:r>
              <a:rPr lang="en-US" sz="2800" smtClean="0">
                <a:latin typeface="Verdana" pitchFamily="34" charset="0"/>
              </a:rPr>
              <a:t> </a:t>
            </a:r>
          </a:p>
        </p:txBody>
      </p:sp>
      <p:pic>
        <p:nvPicPr>
          <p:cNvPr id="48132" name="Picture 7" descr="pku"/>
          <p:cNvPicPr>
            <a:picLocks noGrp="1" noChangeAspect="1" noChangeArrowheads="1"/>
          </p:cNvPicPr>
          <p:nvPr>
            <p:ph type="clipArt" sz="half" idx="1"/>
          </p:nvPr>
        </p:nvPicPr>
        <p:blipFill>
          <a:blip r:embed="rId2" cstate="print"/>
          <a:srcRect/>
          <a:stretch>
            <a:fillRect/>
          </a:stretch>
        </p:blipFill>
        <p:spPr>
          <a:xfrm>
            <a:off x="1308100" y="1981200"/>
            <a:ext cx="2563813" cy="4114800"/>
          </a:xfrm>
          <a:noFill/>
        </p:spPr>
      </p:pic>
      <p:pic>
        <p:nvPicPr>
          <p:cNvPr id="48133" name="Picture 9" descr="food_target"/>
          <p:cNvPicPr>
            <a:picLocks noChangeAspect="1" noChangeArrowheads="1"/>
          </p:cNvPicPr>
          <p:nvPr/>
        </p:nvPicPr>
        <p:blipFill>
          <a:blip r:embed="rId3" cstate="print"/>
          <a:srcRect/>
          <a:stretch>
            <a:fillRect/>
          </a:stretch>
        </p:blipFill>
        <p:spPr bwMode="auto">
          <a:xfrm>
            <a:off x="4191000" y="2590800"/>
            <a:ext cx="3679825"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533400"/>
            <a:ext cx="7696200" cy="762000"/>
          </a:xfrm>
        </p:spPr>
        <p:txBody>
          <a:bodyPr/>
          <a:lstStyle/>
          <a:p>
            <a:r>
              <a:rPr lang="en-US" smtClean="0"/>
              <a:t>Rosalind Franklin</a:t>
            </a:r>
          </a:p>
        </p:txBody>
      </p:sp>
      <p:sp>
        <p:nvSpPr>
          <p:cNvPr id="6147" name="Rectangle 4"/>
          <p:cNvSpPr>
            <a:spLocks noGrp="1" noChangeArrowheads="1"/>
          </p:cNvSpPr>
          <p:nvPr>
            <p:ph type="body" sz="half" idx="2"/>
          </p:nvPr>
        </p:nvSpPr>
        <p:spPr>
          <a:xfrm>
            <a:off x="4724400" y="1524000"/>
            <a:ext cx="3886200" cy="4724400"/>
          </a:xfrm>
        </p:spPr>
        <p:txBody>
          <a:bodyPr/>
          <a:lstStyle/>
          <a:p>
            <a:r>
              <a:rPr lang="en-US" sz="2400" b="1" smtClean="0"/>
              <a:t>1950's.</a:t>
            </a:r>
            <a:endParaRPr lang="en-US" sz="2400" smtClean="0"/>
          </a:p>
          <a:p>
            <a:r>
              <a:rPr lang="en-US" sz="2400" b="1" smtClean="0"/>
              <a:t>Maurice Wilkins (1916- ), Rosalind Franklin (1920-1957), Francis H. C. Crick (1916- ) of Britain and James D. Watson (1928- ) of the U.S. Discover chemical structure of DNA, starting a new branch of science--molecular biology.</a:t>
            </a:r>
            <a:r>
              <a:rPr lang="en-US" sz="2400" smtClean="0"/>
              <a:t> .</a:t>
            </a:r>
          </a:p>
        </p:txBody>
      </p:sp>
      <p:pic>
        <p:nvPicPr>
          <p:cNvPr id="6148" name="Picture 6" descr="FranklinSmall"/>
          <p:cNvPicPr>
            <a:picLocks noGrp="1" noChangeAspect="1" noChangeArrowheads="1"/>
          </p:cNvPicPr>
          <p:nvPr>
            <p:ph type="clipArt" sz="half" idx="1"/>
          </p:nvPr>
        </p:nvPicPr>
        <p:blipFill>
          <a:blip r:embed="rId2" cstate="print"/>
          <a:srcRect/>
          <a:stretch>
            <a:fillRect/>
          </a:stretch>
        </p:blipFill>
        <p:spPr>
          <a:xfrm>
            <a:off x="1609725" y="1981200"/>
            <a:ext cx="1962150" cy="41148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57200"/>
            <a:ext cx="7772400" cy="1905000"/>
          </a:xfrm>
        </p:spPr>
        <p:txBody>
          <a:bodyPr/>
          <a:lstStyle/>
          <a:p>
            <a:r>
              <a:rPr lang="en-US" sz="4000" smtClean="0"/>
              <a:t/>
            </a:r>
            <a:br>
              <a:rPr lang="en-US" sz="4000" smtClean="0"/>
            </a:br>
            <a:r>
              <a:rPr lang="en-US" sz="4000" smtClean="0"/>
              <a:t/>
            </a:r>
            <a:br>
              <a:rPr lang="en-US" sz="4000" smtClean="0"/>
            </a:br>
            <a:r>
              <a:rPr lang="en-US" sz="4000" smtClean="0"/>
              <a:t>ALS </a:t>
            </a:r>
            <a:br>
              <a:rPr lang="en-US" sz="4000" smtClean="0"/>
            </a:br>
            <a:r>
              <a:rPr lang="en-US" sz="4000" smtClean="0"/>
              <a:t>(Amyotrophic Lateral Sclerosis, or Lou Gehrig’s disease)</a:t>
            </a:r>
          </a:p>
        </p:txBody>
      </p:sp>
      <p:sp>
        <p:nvSpPr>
          <p:cNvPr id="49155" name="Rectangle 3"/>
          <p:cNvSpPr>
            <a:spLocks noGrp="1" noChangeArrowheads="1"/>
          </p:cNvSpPr>
          <p:nvPr>
            <p:ph type="body" idx="1"/>
          </p:nvPr>
        </p:nvSpPr>
        <p:spPr>
          <a:xfrm>
            <a:off x="685800" y="2895600"/>
            <a:ext cx="7772400" cy="3200400"/>
          </a:xfrm>
        </p:spPr>
        <p:txBody>
          <a:bodyPr/>
          <a:lstStyle/>
          <a:p>
            <a:endParaRPr lang="en-US" smtClean="0"/>
          </a:p>
          <a:p>
            <a:endParaRPr lang="en-US" smtClean="0"/>
          </a:p>
        </p:txBody>
      </p:sp>
      <p:pic>
        <p:nvPicPr>
          <p:cNvPr id="49156" name="Picture 5" descr="Lou Gehrig"/>
          <p:cNvPicPr>
            <a:picLocks noChangeAspect="1" noChangeArrowheads="1"/>
          </p:cNvPicPr>
          <p:nvPr/>
        </p:nvPicPr>
        <p:blipFill>
          <a:blip r:embed="rId2" cstate="print"/>
          <a:srcRect/>
          <a:stretch>
            <a:fillRect/>
          </a:stretch>
        </p:blipFill>
        <p:spPr bwMode="auto">
          <a:xfrm>
            <a:off x="3200400" y="2743200"/>
            <a:ext cx="254635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228600"/>
          </a:xfrm>
        </p:spPr>
        <p:txBody>
          <a:bodyPr/>
          <a:lstStyle/>
          <a:p>
            <a:endParaRPr lang="en-US" sz="4000" smtClean="0"/>
          </a:p>
        </p:txBody>
      </p:sp>
      <p:sp>
        <p:nvSpPr>
          <p:cNvPr id="50179" name="Rectangle 3"/>
          <p:cNvSpPr>
            <a:spLocks noGrp="1" noChangeArrowheads="1"/>
          </p:cNvSpPr>
          <p:nvPr>
            <p:ph type="body" idx="1"/>
          </p:nvPr>
        </p:nvSpPr>
        <p:spPr>
          <a:xfrm>
            <a:off x="685800" y="914400"/>
            <a:ext cx="7772400" cy="5181600"/>
          </a:xfrm>
        </p:spPr>
        <p:txBody>
          <a:bodyPr/>
          <a:lstStyle/>
          <a:p>
            <a:pPr>
              <a:lnSpc>
                <a:spcPct val="90000"/>
              </a:lnSpc>
            </a:pPr>
            <a:r>
              <a:rPr lang="en-US" smtClean="0"/>
              <a:t>the disease strikes people between the ages of 40 and 70, and as many as 30,000 Americans have the disease at any given time </a:t>
            </a:r>
          </a:p>
          <a:p>
            <a:pPr>
              <a:lnSpc>
                <a:spcPct val="90000"/>
              </a:lnSpc>
            </a:pPr>
            <a:r>
              <a:rPr lang="en-US" smtClean="0"/>
              <a:t>This monogenic mutation is believed to make a defective protein that is toxic to motor nerve cells. </a:t>
            </a:r>
          </a:p>
          <a:p>
            <a:pPr>
              <a:lnSpc>
                <a:spcPct val="90000"/>
              </a:lnSpc>
            </a:pPr>
            <a:r>
              <a:rPr lang="en-US" smtClean="0"/>
              <a:t>A common first symptom is a painless weakness in a hand, foot, arm or leg, other early symptoms include speech swallowing or walking difficulty </a:t>
            </a:r>
          </a:p>
          <a:p>
            <a:pPr>
              <a:lnSpc>
                <a:spcPct val="90000"/>
              </a:lnSpc>
            </a:pP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Adenoleukodystrophy</a:t>
            </a:r>
          </a:p>
        </p:txBody>
      </p:sp>
      <p:sp>
        <p:nvSpPr>
          <p:cNvPr id="51203" name="Rectangle 4"/>
          <p:cNvSpPr>
            <a:spLocks noGrp="1" noChangeArrowheads="1"/>
          </p:cNvSpPr>
          <p:nvPr>
            <p:ph type="body" sz="half" idx="2"/>
          </p:nvPr>
        </p:nvSpPr>
        <p:spPr/>
        <p:txBody>
          <a:bodyPr/>
          <a:lstStyle/>
          <a:p>
            <a:r>
              <a:rPr lang="en-US" sz="2000" smtClean="0">
                <a:latin typeface="Arial" charset="0"/>
                <a:cs typeface="Arial" charset="0"/>
              </a:rPr>
              <a:t>ALD) is a rare, inherited metabolic disorder that afflicts the young boy Lorenzo Odone, whose story is told in the 1993 film 'Lorenzo's oil'. In this disease the fatty covering (myelin sheath) on nerve fibers in the brain is lost, and the adrenal gland degenerates, leading to progressive neurological disability and death. </a:t>
            </a:r>
          </a:p>
          <a:p>
            <a:endParaRPr lang="en-US" sz="2000" smtClean="0"/>
          </a:p>
        </p:txBody>
      </p:sp>
      <p:pic>
        <p:nvPicPr>
          <p:cNvPr id="51204" name="Picture 6" descr="ald">
            <a:hlinkClick r:id="rId2"/>
          </p:cNvPr>
          <p:cNvPicPr>
            <a:picLocks noChangeAspect="1" noChangeArrowheads="1"/>
          </p:cNvPicPr>
          <p:nvPr/>
        </p:nvPicPr>
        <p:blipFill>
          <a:blip r:embed="rId3" cstate="print"/>
          <a:srcRect/>
          <a:stretch>
            <a:fillRect/>
          </a:stretch>
        </p:blipFill>
        <p:spPr bwMode="auto">
          <a:xfrm>
            <a:off x="4211638" y="2811463"/>
            <a:ext cx="720725" cy="1235075"/>
          </a:xfrm>
          <a:prstGeom prst="rect">
            <a:avLst/>
          </a:prstGeom>
          <a:noFill/>
          <a:ln w="9525">
            <a:noFill/>
            <a:miter lim="800000"/>
            <a:headEnd/>
            <a:tailEnd/>
          </a:ln>
        </p:spPr>
      </p:pic>
      <p:pic>
        <p:nvPicPr>
          <p:cNvPr id="51205" name="Picture 9" descr="ald"/>
          <p:cNvPicPr>
            <a:picLocks noGrp="1" noChangeAspect="1" noChangeArrowheads="1"/>
          </p:cNvPicPr>
          <p:nvPr>
            <p:ph type="chart" sz="half" idx="1"/>
          </p:nvPr>
        </p:nvPicPr>
        <p:blipFill>
          <a:blip r:embed="rId4" cstate="print"/>
          <a:srcRect/>
          <a:stretch>
            <a:fillRect/>
          </a:stretch>
        </p:blipFill>
        <p:spPr>
          <a:xfrm>
            <a:off x="1393825" y="1981200"/>
            <a:ext cx="2392363" cy="41148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Lorenzo’s Oil </a:t>
            </a:r>
          </a:p>
        </p:txBody>
      </p:sp>
      <p:sp>
        <p:nvSpPr>
          <p:cNvPr id="52227" name="Rectangle 4"/>
          <p:cNvSpPr>
            <a:spLocks noGrp="1" noChangeArrowheads="1"/>
          </p:cNvSpPr>
          <p:nvPr>
            <p:ph type="body" sz="half" idx="2"/>
          </p:nvPr>
        </p:nvSpPr>
        <p:spPr/>
        <p:txBody>
          <a:bodyPr/>
          <a:lstStyle/>
          <a:p>
            <a:r>
              <a:rPr lang="en-US" sz="2800" smtClean="0">
                <a:solidFill>
                  <a:srgbClr val="000000"/>
                </a:solidFill>
                <a:latin typeface="Arial" charset="0"/>
                <a:cs typeface="Arial" charset="0"/>
                <a:hlinkClick r:id="rId2"/>
              </a:rPr>
              <a:t> </a:t>
            </a:r>
            <a:endParaRPr lang="en-US" sz="2800" smtClean="0">
              <a:solidFill>
                <a:srgbClr val="000000"/>
              </a:solidFill>
              <a:latin typeface="Arial" charset="0"/>
              <a:cs typeface="Arial" charset="0"/>
            </a:endParaRPr>
          </a:p>
        </p:txBody>
      </p:sp>
      <p:pic>
        <p:nvPicPr>
          <p:cNvPr id="52228" name="Picture 7" descr="movie_cover"/>
          <p:cNvPicPr>
            <a:picLocks noGrp="1" noChangeAspect="1" noChangeArrowheads="1"/>
          </p:cNvPicPr>
          <p:nvPr>
            <p:ph type="clipArt" sz="half" idx="1"/>
          </p:nvPr>
        </p:nvPicPr>
        <p:blipFill>
          <a:blip r:embed="rId3" cstate="print"/>
          <a:srcRect/>
          <a:stretch>
            <a:fillRect/>
          </a:stretch>
        </p:blipFill>
        <p:spPr>
          <a:xfrm>
            <a:off x="1335088" y="1981200"/>
            <a:ext cx="2511425" cy="4114800"/>
          </a:xfrm>
          <a:noFill/>
        </p:spPr>
      </p:pic>
      <p:grpSp>
        <p:nvGrpSpPr>
          <p:cNvPr id="52229" name="Group 24"/>
          <p:cNvGrpSpPr>
            <a:grpSpLocks/>
          </p:cNvGrpSpPr>
          <p:nvPr/>
        </p:nvGrpSpPr>
        <p:grpSpPr bwMode="auto">
          <a:xfrm>
            <a:off x="2971800" y="5257800"/>
            <a:ext cx="5062538" cy="533400"/>
            <a:chOff x="0" y="0"/>
            <a:chExt cx="3189" cy="230"/>
          </a:xfrm>
        </p:grpSpPr>
        <p:sp>
          <p:nvSpPr>
            <p:cNvPr id="52231" name="Rectangle 23"/>
            <p:cNvSpPr>
              <a:spLocks noChangeArrowheads="1"/>
            </p:cNvSpPr>
            <p:nvPr/>
          </p:nvSpPr>
          <p:spPr bwMode="auto">
            <a:xfrm>
              <a:off x="0" y="0"/>
              <a:ext cx="3189" cy="230"/>
            </a:xfrm>
            <a:prstGeom prst="rect">
              <a:avLst/>
            </a:prstGeom>
            <a:solidFill>
              <a:srgbClr val="FFFFFF"/>
            </a:solidFill>
            <a:ln w="9525">
              <a:noFill/>
              <a:miter lim="800000"/>
              <a:headEnd/>
              <a:tailEnd/>
            </a:ln>
          </p:spPr>
          <p:txBody>
            <a:bodyPr/>
            <a:lstStyle/>
            <a:p>
              <a:endParaRPr lang="en-US"/>
            </a:p>
          </p:txBody>
        </p:sp>
        <p:grpSp>
          <p:nvGrpSpPr>
            <p:cNvPr id="52232" name="Group 22"/>
            <p:cNvGrpSpPr>
              <a:grpSpLocks/>
            </p:cNvGrpSpPr>
            <p:nvPr/>
          </p:nvGrpSpPr>
          <p:grpSpPr bwMode="auto">
            <a:xfrm>
              <a:off x="0" y="0"/>
              <a:ext cx="3189" cy="230"/>
              <a:chOff x="0" y="4320"/>
              <a:chExt cx="3189" cy="230"/>
            </a:xfrm>
          </p:grpSpPr>
          <p:sp>
            <p:nvSpPr>
              <p:cNvPr id="52233" name="Rectangle 20"/>
              <p:cNvSpPr>
                <a:spLocks noChangeArrowheads="1"/>
              </p:cNvSpPr>
              <p:nvPr/>
            </p:nvSpPr>
            <p:spPr bwMode="auto">
              <a:xfrm>
                <a:off x="0" y="4320"/>
                <a:ext cx="3189" cy="0"/>
              </a:xfrm>
              <a:prstGeom prst="rect">
                <a:avLst/>
              </a:prstGeom>
              <a:solidFill>
                <a:srgbClr val="FFFFFF"/>
              </a:solidFill>
              <a:ln w="9525">
                <a:noFill/>
                <a:miter lim="800000"/>
                <a:headEnd/>
                <a:tailEnd/>
              </a:ln>
            </p:spPr>
            <p:txBody>
              <a:bodyPr>
                <a:spAutoFit/>
              </a:bodyPr>
              <a:lstStyle/>
              <a:p>
                <a:endParaRPr lang="en-US"/>
              </a:p>
            </p:txBody>
          </p:sp>
          <p:sp>
            <p:nvSpPr>
              <p:cNvPr id="52234" name="Rectangle 21"/>
              <p:cNvSpPr>
                <a:spLocks noChangeArrowheads="1"/>
              </p:cNvSpPr>
              <p:nvPr/>
            </p:nvSpPr>
            <p:spPr bwMode="auto">
              <a:xfrm>
                <a:off x="0" y="4320"/>
                <a:ext cx="3189" cy="230"/>
              </a:xfrm>
              <a:prstGeom prst="rect">
                <a:avLst/>
              </a:prstGeom>
              <a:solidFill>
                <a:srgbClr val="FFFFFF"/>
              </a:solidFill>
              <a:ln w="9525">
                <a:noFill/>
                <a:miter lim="800000"/>
                <a:headEnd/>
                <a:tailEnd/>
              </a:ln>
            </p:spPr>
            <p:txBody>
              <a:bodyPr/>
              <a:lstStyle/>
              <a:p>
                <a:pPr eaLnBrk="1" hangingPunct="1"/>
                <a:r>
                  <a:rPr lang="en-US" sz="900">
                    <a:solidFill>
                      <a:srgbClr val="000000"/>
                    </a:solidFill>
                    <a:latin typeface="Verdana" pitchFamily="34" charset="0"/>
                  </a:rPr>
                  <a:t>Their invention, Lorenzo's Oil, has been adopted as the therapy of choice for ALD by major neurological institutes the world over. </a:t>
                </a:r>
                <a:endParaRPr lang="en-US"/>
              </a:p>
            </p:txBody>
          </p:sp>
        </p:grpSp>
      </p:grpSp>
      <p:pic>
        <p:nvPicPr>
          <p:cNvPr id="52230" name="Picture 26" descr="odone">
            <a:hlinkClick r:id="rId4"/>
          </p:cNvPr>
          <p:cNvPicPr>
            <a:picLocks noChangeAspect="1" noChangeArrowheads="1"/>
          </p:cNvPicPr>
          <p:nvPr/>
        </p:nvPicPr>
        <p:blipFill>
          <a:blip r:embed="rId5" cstate="print"/>
          <a:srcRect/>
          <a:stretch>
            <a:fillRect/>
          </a:stretch>
        </p:blipFill>
        <p:spPr bwMode="auto">
          <a:xfrm>
            <a:off x="5029200" y="2133600"/>
            <a:ext cx="16700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smtClean="0"/>
              <a:t>Lorenzo Odone</a:t>
            </a:r>
          </a:p>
        </p:txBody>
      </p:sp>
      <p:sp>
        <p:nvSpPr>
          <p:cNvPr id="53251" name="Rectangle 3"/>
          <p:cNvSpPr>
            <a:spLocks noGrp="1" noChangeArrowheads="1"/>
          </p:cNvSpPr>
          <p:nvPr>
            <p:ph type="body" sz="half" idx="2"/>
          </p:nvPr>
        </p:nvSpPr>
        <p:spPr/>
        <p:txBody>
          <a:bodyPr/>
          <a:lstStyle/>
          <a:p>
            <a:pPr>
              <a:lnSpc>
                <a:spcPct val="90000"/>
              </a:lnSpc>
            </a:pPr>
            <a:r>
              <a:rPr lang="en-US" sz="2800" smtClean="0">
                <a:solidFill>
                  <a:srgbClr val="000000"/>
                </a:solidFill>
                <a:latin typeface="Arial" charset="0"/>
                <a:cs typeface="Arial" charset="0"/>
                <a:hlinkClick r:id="rId2"/>
              </a:rPr>
              <a:t> </a:t>
            </a:r>
            <a:r>
              <a:rPr lang="en-US" sz="2800" smtClean="0">
                <a:solidFill>
                  <a:srgbClr val="000000"/>
                </a:solidFill>
                <a:latin typeface="Arial" charset="0"/>
                <a:cs typeface="Arial" charset="0"/>
              </a:rPr>
              <a:t>The oil came too late to stop his son from developing the symptoms must be hard to bear. Lorenzo lost most of his bodily functions and has been bedridden for 18 years. </a:t>
            </a:r>
          </a:p>
          <a:p>
            <a:pPr>
              <a:lnSpc>
                <a:spcPct val="90000"/>
              </a:lnSpc>
            </a:pPr>
            <a:endParaRPr lang="en-US" sz="2800" smtClean="0">
              <a:solidFill>
                <a:srgbClr val="000000"/>
              </a:solidFill>
              <a:latin typeface="Arial" charset="0"/>
              <a:cs typeface="Arial" charset="0"/>
            </a:endParaRPr>
          </a:p>
        </p:txBody>
      </p:sp>
      <p:pic>
        <p:nvPicPr>
          <p:cNvPr id="53252" name="Picture 7" descr="5n_Lorenzo">
            <a:hlinkClick r:id="rId2"/>
          </p:cNvPr>
          <p:cNvPicPr>
            <a:picLocks noGrp="1" noChangeAspect="1" noChangeArrowheads="1"/>
          </p:cNvPicPr>
          <p:nvPr>
            <p:ph type="clipArt" sz="half" idx="1"/>
          </p:nvPr>
        </p:nvPicPr>
        <p:blipFill>
          <a:blip r:embed="rId3" cstate="print"/>
          <a:srcRect/>
          <a:stretch>
            <a:fillRect/>
          </a:stretch>
        </p:blipFill>
        <p:spPr>
          <a:xfrm>
            <a:off x="685800" y="2149475"/>
            <a:ext cx="3810000" cy="39306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4800600" cy="1143000"/>
          </a:xfrm>
        </p:spPr>
        <p:txBody>
          <a:bodyPr/>
          <a:lstStyle/>
          <a:p>
            <a:r>
              <a:rPr lang="en-US" smtClean="0"/>
              <a:t>Diabetes   </a:t>
            </a:r>
          </a:p>
        </p:txBody>
      </p:sp>
      <p:sp>
        <p:nvSpPr>
          <p:cNvPr id="54275" name="Rectangle 3"/>
          <p:cNvSpPr>
            <a:spLocks noGrp="1" noChangeArrowheads="1"/>
          </p:cNvSpPr>
          <p:nvPr>
            <p:ph type="body" idx="1"/>
          </p:nvPr>
        </p:nvSpPr>
        <p:spPr/>
        <p:txBody>
          <a:bodyPr/>
          <a:lstStyle/>
          <a:p>
            <a:r>
              <a:rPr lang="en-US" smtClean="0"/>
              <a:t>Disease in which the body does</a:t>
            </a:r>
          </a:p>
          <a:p>
            <a:pPr>
              <a:buFont typeface="Monotype Sorts" pitchFamily="2" charset="2"/>
              <a:buNone/>
            </a:pPr>
            <a:r>
              <a:rPr lang="en-US" smtClean="0"/>
              <a:t> 	not produce or properly use insulin.</a:t>
            </a:r>
          </a:p>
          <a:p>
            <a:pPr lvl="1"/>
            <a:r>
              <a:rPr lang="en-US" smtClean="0"/>
              <a:t>Insulin is a hormone that is needed to convert sugar, starches, and other food into energy needed for daily life.</a:t>
            </a:r>
          </a:p>
          <a:p>
            <a:r>
              <a:rPr lang="en-US" smtClean="0"/>
              <a:t>Genetic mutation can lead to Type 1 diabetes, but no one sure if relative to a specific gene</a:t>
            </a:r>
          </a:p>
        </p:txBody>
      </p:sp>
      <p:pic>
        <p:nvPicPr>
          <p:cNvPr id="54276" name="Picture 5" descr="diabetes-insulin"/>
          <p:cNvPicPr>
            <a:picLocks noChangeAspect="1" noChangeArrowheads="1"/>
          </p:cNvPicPr>
          <p:nvPr/>
        </p:nvPicPr>
        <p:blipFill>
          <a:blip r:embed="rId2" cstate="print"/>
          <a:srcRect/>
          <a:stretch>
            <a:fillRect/>
          </a:stretch>
        </p:blipFill>
        <p:spPr bwMode="auto">
          <a:xfrm>
            <a:off x="6934200" y="685800"/>
            <a:ext cx="112871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457200"/>
            <a:ext cx="7772400" cy="457200"/>
          </a:xfrm>
        </p:spPr>
        <p:txBody>
          <a:bodyPr/>
          <a:lstStyle/>
          <a:p>
            <a:r>
              <a:rPr lang="en-US" sz="4000" smtClean="0"/>
              <a:t>Diabetes</a:t>
            </a:r>
          </a:p>
        </p:txBody>
      </p:sp>
      <p:sp>
        <p:nvSpPr>
          <p:cNvPr id="55299" name="Rectangle 3"/>
          <p:cNvSpPr>
            <a:spLocks noGrp="1" noChangeArrowheads="1"/>
          </p:cNvSpPr>
          <p:nvPr>
            <p:ph type="body" idx="1"/>
          </p:nvPr>
        </p:nvSpPr>
        <p:spPr>
          <a:xfrm>
            <a:off x="685800" y="914400"/>
            <a:ext cx="7772400" cy="5181600"/>
          </a:xfrm>
        </p:spPr>
        <p:txBody>
          <a:bodyPr/>
          <a:lstStyle/>
          <a:p>
            <a:pPr>
              <a:lnSpc>
                <a:spcPct val="80000"/>
              </a:lnSpc>
            </a:pPr>
            <a:r>
              <a:rPr lang="en-US" sz="2400" smtClean="0"/>
              <a:t>Type 1 reveals itself in childhood, Type 2 can be made worse from excessive lifestyle</a:t>
            </a:r>
          </a:p>
          <a:p>
            <a:pPr>
              <a:lnSpc>
                <a:spcPct val="80000"/>
              </a:lnSpc>
            </a:pPr>
            <a:endParaRPr lang="en-US" sz="2400" smtClean="0"/>
          </a:p>
          <a:p>
            <a:pPr>
              <a:lnSpc>
                <a:spcPct val="80000"/>
              </a:lnSpc>
            </a:pPr>
            <a:r>
              <a:rPr lang="en-US" sz="2800" smtClean="0"/>
              <a:t>Warning signs</a:t>
            </a:r>
          </a:p>
          <a:p>
            <a:pPr lvl="1">
              <a:lnSpc>
                <a:spcPct val="80000"/>
              </a:lnSpc>
            </a:pPr>
            <a:r>
              <a:rPr lang="en-US" sz="2000" smtClean="0"/>
              <a:t>Extreme thirst</a:t>
            </a:r>
          </a:p>
          <a:p>
            <a:pPr lvl="1">
              <a:lnSpc>
                <a:spcPct val="80000"/>
              </a:lnSpc>
            </a:pPr>
            <a:r>
              <a:rPr lang="en-US" sz="2000" smtClean="0"/>
              <a:t>Blurry vision from time to time</a:t>
            </a:r>
          </a:p>
          <a:p>
            <a:pPr lvl="1">
              <a:lnSpc>
                <a:spcPct val="80000"/>
              </a:lnSpc>
            </a:pPr>
            <a:r>
              <a:rPr lang="en-US" sz="2000" smtClean="0"/>
              <a:t>Frequent urination</a:t>
            </a:r>
          </a:p>
          <a:p>
            <a:pPr lvl="1">
              <a:lnSpc>
                <a:spcPct val="80000"/>
              </a:lnSpc>
            </a:pPr>
            <a:r>
              <a:rPr lang="en-US" sz="2000" smtClean="0"/>
              <a:t>Unusual fatigue  or drowsiness</a:t>
            </a:r>
          </a:p>
          <a:p>
            <a:pPr lvl="1">
              <a:lnSpc>
                <a:spcPct val="80000"/>
              </a:lnSpc>
            </a:pPr>
            <a:r>
              <a:rPr lang="en-US" sz="2000" smtClean="0"/>
              <a:t>Unexplained weight loss</a:t>
            </a:r>
          </a:p>
          <a:p>
            <a:pPr lvl="1">
              <a:lnSpc>
                <a:spcPct val="80000"/>
              </a:lnSpc>
            </a:pPr>
            <a:endParaRPr lang="en-US" sz="2000" smtClean="0"/>
          </a:p>
          <a:p>
            <a:pPr lvl="1">
              <a:lnSpc>
                <a:spcPct val="80000"/>
              </a:lnSpc>
            </a:pPr>
            <a:r>
              <a:rPr lang="en-US" smtClean="0"/>
              <a:t>Diabetes is the leading cause of kidney failure, blindness, and amputation in adults, and can also lead to heart disease.</a:t>
            </a:r>
            <a:br>
              <a:rPr lang="en-US" smtClean="0"/>
            </a:br>
            <a:endParaRPr lang="en-US" smtClean="0"/>
          </a:p>
          <a:p>
            <a:pPr>
              <a:lnSpc>
                <a:spcPct val="80000"/>
              </a:lnSpc>
            </a:pPr>
            <a:endParaRPr 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mtClean="0"/>
              <a:t>Color Blindness</a:t>
            </a:r>
          </a:p>
        </p:txBody>
      </p:sp>
      <p:sp>
        <p:nvSpPr>
          <p:cNvPr id="56323" name="Rectangle 3"/>
          <p:cNvSpPr>
            <a:spLocks noGrp="1" noChangeArrowheads="1"/>
          </p:cNvSpPr>
          <p:nvPr>
            <p:ph type="body" sz="half" idx="2"/>
          </p:nvPr>
        </p:nvSpPr>
        <p:spPr/>
        <p:txBody>
          <a:bodyPr/>
          <a:lstStyle/>
          <a:p>
            <a:pPr>
              <a:lnSpc>
                <a:spcPct val="90000"/>
              </a:lnSpc>
            </a:pPr>
            <a:r>
              <a:rPr lang="en-US" sz="2800" smtClean="0"/>
              <a:t>Cause: x-linked recessive</a:t>
            </a:r>
          </a:p>
          <a:p>
            <a:pPr>
              <a:lnSpc>
                <a:spcPct val="90000"/>
              </a:lnSpc>
            </a:pPr>
            <a:r>
              <a:rPr lang="en-US" sz="2800" smtClean="0"/>
              <a:t>1/10 males have, 1/100 females have.  Why the difference?</a:t>
            </a:r>
          </a:p>
          <a:p>
            <a:pPr>
              <a:lnSpc>
                <a:spcPct val="90000"/>
              </a:lnSpc>
            </a:pPr>
            <a:r>
              <a:rPr lang="en-US" sz="2800" smtClean="0"/>
              <a:t>Individuals are unable to distinguish shades of red-green.</a:t>
            </a:r>
          </a:p>
          <a:p>
            <a:pPr>
              <a:lnSpc>
                <a:spcPct val="90000"/>
              </a:lnSpc>
            </a:pPr>
            <a:r>
              <a:rPr lang="en-US" sz="2800" smtClean="0"/>
              <a:t>Are you color blind?</a:t>
            </a:r>
          </a:p>
        </p:txBody>
      </p:sp>
      <p:sp>
        <p:nvSpPr>
          <p:cNvPr id="56324" name="Rectangle 8"/>
          <p:cNvSpPr>
            <a:spLocks noChangeArrowheads="1"/>
          </p:cNvSpPr>
          <p:nvPr/>
        </p:nvSpPr>
        <p:spPr bwMode="auto">
          <a:xfrm>
            <a:off x="0" y="1771650"/>
            <a:ext cx="9144000" cy="0"/>
          </a:xfrm>
          <a:prstGeom prst="rect">
            <a:avLst/>
          </a:prstGeom>
          <a:noFill/>
          <a:ln w="9525">
            <a:noFill/>
            <a:miter lim="800000"/>
            <a:headEnd/>
            <a:tailEnd/>
          </a:ln>
        </p:spPr>
        <p:txBody>
          <a:bodyPr>
            <a:spAutoFit/>
          </a:bodyPr>
          <a:lstStyle/>
          <a:p>
            <a:endParaRPr lang="en-US"/>
          </a:p>
        </p:txBody>
      </p:sp>
      <p:grpSp>
        <p:nvGrpSpPr>
          <p:cNvPr id="56325" name="Group 14"/>
          <p:cNvGrpSpPr>
            <a:grpSpLocks/>
          </p:cNvGrpSpPr>
          <p:nvPr/>
        </p:nvGrpSpPr>
        <p:grpSpPr bwMode="auto">
          <a:xfrm flipV="1">
            <a:off x="2414588" y="5040313"/>
            <a:ext cx="404812" cy="369887"/>
            <a:chOff x="-14" y="-14"/>
            <a:chExt cx="2718" cy="2073"/>
          </a:xfrm>
        </p:grpSpPr>
        <p:grpSp>
          <p:nvGrpSpPr>
            <p:cNvPr id="56327" name="Group 12"/>
            <p:cNvGrpSpPr>
              <a:grpSpLocks/>
            </p:cNvGrpSpPr>
            <p:nvPr/>
          </p:nvGrpSpPr>
          <p:grpSpPr bwMode="auto">
            <a:xfrm>
              <a:off x="0" y="0"/>
              <a:ext cx="2690" cy="2045"/>
              <a:chOff x="0" y="0"/>
              <a:chExt cx="2690" cy="2045"/>
            </a:xfrm>
          </p:grpSpPr>
          <p:sp>
            <p:nvSpPr>
              <p:cNvPr id="56329" name="Rectangle 9"/>
              <p:cNvSpPr>
                <a:spLocks noChangeArrowheads="1"/>
              </p:cNvSpPr>
              <p:nvPr/>
            </p:nvSpPr>
            <p:spPr bwMode="auto">
              <a:xfrm>
                <a:off x="0" y="0"/>
                <a:ext cx="2690" cy="2045"/>
              </a:xfrm>
              <a:prstGeom prst="rect">
                <a:avLst/>
              </a:prstGeom>
              <a:noFill/>
              <a:ln w="9525">
                <a:noFill/>
                <a:miter lim="800000"/>
                <a:headEnd/>
                <a:tailEnd/>
              </a:ln>
            </p:spPr>
            <p:txBody>
              <a:bodyPr anchor="ctr"/>
              <a:lstStyle/>
              <a:p>
                <a:pPr eaLnBrk="1" hangingPunct="1"/>
                <a:r>
                  <a:rPr lang="en-US"/>
                  <a:t>  </a:t>
                </a:r>
                <a:r>
                  <a:rPr lang="en-US" sz="20700"/>
                  <a:t> </a:t>
                </a:r>
                <a:r>
                  <a:rPr lang="en-US"/>
                  <a:t>                                         </a:t>
                </a:r>
              </a:p>
            </p:txBody>
          </p:sp>
          <p:sp>
            <p:nvSpPr>
              <p:cNvPr id="56330" name="Rectangle 11"/>
              <p:cNvSpPr>
                <a:spLocks noChangeArrowheads="1"/>
              </p:cNvSpPr>
              <p:nvPr/>
            </p:nvSpPr>
            <p:spPr bwMode="auto">
              <a:xfrm>
                <a:off x="0" y="0"/>
                <a:ext cx="2690" cy="2045"/>
              </a:xfrm>
              <a:prstGeom prst="rect">
                <a:avLst/>
              </a:prstGeom>
              <a:noFill/>
              <a:ln w="7">
                <a:solidFill>
                  <a:srgbClr val="A0A0A0"/>
                </a:solidFill>
                <a:miter lim="800000"/>
                <a:headEnd/>
                <a:tailEnd/>
              </a:ln>
            </p:spPr>
            <p:txBody>
              <a:bodyPr/>
              <a:lstStyle/>
              <a:p>
                <a:endParaRPr lang="en-US"/>
              </a:p>
            </p:txBody>
          </p:sp>
        </p:grpSp>
        <p:sp>
          <p:nvSpPr>
            <p:cNvPr id="56328" name="Rectangle 13"/>
            <p:cNvSpPr>
              <a:spLocks noChangeArrowheads="1"/>
            </p:cNvSpPr>
            <p:nvPr/>
          </p:nvSpPr>
          <p:spPr bwMode="auto">
            <a:xfrm>
              <a:off x="-14" y="-14"/>
              <a:ext cx="2718" cy="2073"/>
            </a:xfrm>
            <a:prstGeom prst="rect">
              <a:avLst/>
            </a:prstGeom>
            <a:noFill/>
            <a:ln w="44450">
              <a:solidFill>
                <a:srgbClr val="A0A0A0"/>
              </a:solidFill>
              <a:miter lim="800000"/>
              <a:headEnd/>
              <a:tailEnd/>
            </a:ln>
          </p:spPr>
          <p:txBody>
            <a:bodyPr/>
            <a:lstStyle/>
            <a:p>
              <a:endParaRPr lang="en-US"/>
            </a:p>
          </p:txBody>
        </p:sp>
      </p:grpSp>
      <p:pic>
        <p:nvPicPr>
          <p:cNvPr id="56326" name="Picture 16" descr="colorbl3"/>
          <p:cNvPicPr>
            <a:picLocks noGrp="1" noChangeAspect="1" noChangeArrowheads="1"/>
          </p:cNvPicPr>
          <p:nvPr>
            <p:ph type="clipArt" sz="half" idx="1"/>
          </p:nvPr>
        </p:nvPicPr>
        <p:blipFill>
          <a:blip r:embed="rId2" cstate="print"/>
          <a:srcRect/>
          <a:stretch>
            <a:fillRect/>
          </a:stretch>
        </p:blipFill>
        <p:spPr>
          <a:xfrm>
            <a:off x="914400" y="1828800"/>
            <a:ext cx="3810000" cy="37211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4420Rpg5colorblindnesschart">
            <a:hlinkClick r:id="rId2"/>
          </p:cNvPr>
          <p:cNvPicPr>
            <a:picLocks noChangeAspect="1" noChangeArrowheads="1"/>
          </p:cNvPicPr>
          <p:nvPr/>
        </p:nvPicPr>
        <p:blipFill>
          <a:blip r:embed="rId3" cstate="print"/>
          <a:srcRect/>
          <a:stretch>
            <a:fillRect/>
          </a:stretch>
        </p:blipFill>
        <p:spPr bwMode="auto">
          <a:xfrm>
            <a:off x="1066800" y="838200"/>
            <a:ext cx="6781800" cy="512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76800" y="762000"/>
            <a:ext cx="3581400" cy="838200"/>
          </a:xfrm>
        </p:spPr>
        <p:txBody>
          <a:bodyPr/>
          <a:lstStyle/>
          <a:p>
            <a:r>
              <a:rPr lang="en-US" sz="4000" smtClean="0"/>
              <a:t/>
            </a:r>
            <a:br>
              <a:rPr lang="en-US" sz="4000" smtClean="0"/>
            </a:br>
            <a:r>
              <a:rPr lang="en-US" sz="5400" smtClean="0"/>
              <a:t>Albinism</a:t>
            </a:r>
          </a:p>
        </p:txBody>
      </p:sp>
      <p:sp>
        <p:nvSpPr>
          <p:cNvPr id="58371" name="Rectangle 3"/>
          <p:cNvSpPr>
            <a:spLocks noGrp="1" noChangeArrowheads="1"/>
          </p:cNvSpPr>
          <p:nvPr>
            <p:ph type="body" idx="1"/>
          </p:nvPr>
        </p:nvSpPr>
        <p:spPr/>
        <p:txBody>
          <a:bodyPr/>
          <a:lstStyle/>
          <a:p>
            <a:r>
              <a:rPr lang="en-US" smtClean="0"/>
              <a:t>Patients are unable to produce skin or eye pigments, and thus are light-sensitive</a:t>
            </a:r>
          </a:p>
          <a:p>
            <a:r>
              <a:rPr lang="en-US" smtClean="0"/>
              <a:t>Autosomal recessive</a:t>
            </a:r>
          </a:p>
          <a:p>
            <a:pPr lvl="1"/>
            <a:r>
              <a:rPr lang="en-US" smtClean="0"/>
              <a:t>Therefore, is it monogenic or chromosomal?</a:t>
            </a:r>
          </a:p>
          <a:p>
            <a:pPr lvl="1"/>
            <a:endParaRPr lang="en-US" smtClean="0"/>
          </a:p>
          <a:p>
            <a:pPr lvl="1">
              <a:buFont typeface="Monotype Sorts" pitchFamily="2" charset="2"/>
              <a:buNone/>
            </a:pPr>
            <a:endParaRPr lang="en-US" smtClean="0"/>
          </a:p>
        </p:txBody>
      </p:sp>
      <p:pic>
        <p:nvPicPr>
          <p:cNvPr id="58372" name="Picture 5" descr="albino11">
            <a:hlinkClick r:id="rId2"/>
          </p:cNvPr>
          <p:cNvPicPr>
            <a:picLocks noChangeAspect="1" noChangeArrowheads="1"/>
          </p:cNvPicPr>
          <p:nvPr/>
        </p:nvPicPr>
        <p:blipFill>
          <a:blip r:embed="rId3" cstate="print"/>
          <a:srcRect/>
          <a:stretch>
            <a:fillRect/>
          </a:stretch>
        </p:blipFill>
        <p:spPr bwMode="auto">
          <a:xfrm>
            <a:off x="1905000" y="914400"/>
            <a:ext cx="1981200" cy="1066800"/>
          </a:xfrm>
          <a:prstGeom prst="rect">
            <a:avLst/>
          </a:prstGeom>
          <a:noFill/>
          <a:ln w="9525">
            <a:noFill/>
            <a:miter lim="800000"/>
            <a:headEnd/>
            <a:tailEnd/>
          </a:ln>
        </p:spPr>
      </p:pic>
      <p:pic>
        <p:nvPicPr>
          <p:cNvPr id="58373" name="Picture 7" descr="Albinism">
            <a:hlinkClick r:id="rId4"/>
          </p:cNvPr>
          <p:cNvPicPr>
            <a:picLocks noChangeAspect="1" noChangeArrowheads="1"/>
          </p:cNvPicPr>
          <p:nvPr/>
        </p:nvPicPr>
        <p:blipFill>
          <a:blip r:embed="rId5" cstate="print"/>
          <a:srcRect/>
          <a:stretch>
            <a:fillRect/>
          </a:stretch>
        </p:blipFill>
        <p:spPr bwMode="auto">
          <a:xfrm>
            <a:off x="3429000" y="4114800"/>
            <a:ext cx="1828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Watson and Crick</a:t>
            </a:r>
          </a:p>
        </p:txBody>
      </p:sp>
      <p:sp>
        <p:nvSpPr>
          <p:cNvPr id="7171" name="Rectangle 4"/>
          <p:cNvSpPr>
            <a:spLocks noGrp="1" noChangeArrowheads="1"/>
          </p:cNvSpPr>
          <p:nvPr>
            <p:ph type="body" sz="half" idx="2"/>
          </p:nvPr>
        </p:nvSpPr>
        <p:spPr/>
        <p:txBody>
          <a:bodyPr/>
          <a:lstStyle/>
          <a:p>
            <a:r>
              <a:rPr lang="en-US" sz="2800" b="1" smtClean="0"/>
              <a:t>Watson and Crick made a model of the DNA molecule and proved that genes determine heredity</a:t>
            </a:r>
            <a:endParaRPr lang="en-US" sz="2800" smtClean="0"/>
          </a:p>
          <a:p>
            <a:endParaRPr lang="en-US" sz="2800" smtClean="0"/>
          </a:p>
        </p:txBody>
      </p:sp>
      <p:pic>
        <p:nvPicPr>
          <p:cNvPr id="7172" name="Picture 11" descr="CrickSmall"/>
          <p:cNvPicPr>
            <a:picLocks noChangeAspect="1" noChangeArrowheads="1"/>
          </p:cNvPicPr>
          <p:nvPr/>
        </p:nvPicPr>
        <p:blipFill>
          <a:blip r:embed="rId2" cstate="print"/>
          <a:srcRect/>
          <a:stretch>
            <a:fillRect/>
          </a:stretch>
        </p:blipFill>
        <p:spPr bwMode="auto">
          <a:xfrm>
            <a:off x="2743200" y="2209800"/>
            <a:ext cx="1708150" cy="3581400"/>
          </a:xfrm>
          <a:prstGeom prst="rect">
            <a:avLst/>
          </a:prstGeom>
          <a:noFill/>
          <a:ln w="9525">
            <a:noFill/>
            <a:miter lim="800000"/>
            <a:headEnd/>
            <a:tailEnd/>
          </a:ln>
        </p:spPr>
      </p:pic>
      <p:pic>
        <p:nvPicPr>
          <p:cNvPr id="7173" name="Picture 13" descr="WatsonSmall"/>
          <p:cNvPicPr>
            <a:picLocks noGrp="1" noChangeAspect="1" noChangeArrowheads="1"/>
          </p:cNvPicPr>
          <p:nvPr>
            <p:ph type="clipArt" sz="half" idx="1"/>
          </p:nvPr>
        </p:nvPicPr>
        <p:blipFill>
          <a:blip r:embed="rId3" cstate="print"/>
          <a:srcRect/>
          <a:stretch>
            <a:fillRect/>
          </a:stretch>
        </p:blipFill>
        <p:spPr>
          <a:xfrm>
            <a:off x="381000" y="2133600"/>
            <a:ext cx="2616200" cy="36576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Achondroplasia (a.k.a. dwarfism)</a:t>
            </a:r>
          </a:p>
        </p:txBody>
      </p:sp>
      <p:sp>
        <p:nvSpPr>
          <p:cNvPr id="59395" name="Rectangle 3"/>
          <p:cNvSpPr>
            <a:spLocks noGrp="1" noChangeArrowheads="1"/>
          </p:cNvSpPr>
          <p:nvPr>
            <p:ph type="body" idx="1"/>
          </p:nvPr>
        </p:nvSpPr>
        <p:spPr/>
        <p:txBody>
          <a:bodyPr/>
          <a:lstStyle/>
          <a:p>
            <a:r>
              <a:rPr lang="en-US" smtClean="0"/>
              <a:t>Monogenic, autosomal</a:t>
            </a:r>
          </a:p>
          <a:p>
            <a:pPr lvl="1"/>
            <a:r>
              <a:rPr lang="en-US" smtClean="0"/>
              <a:t>Carriers express genes, therefore, is it dominant or recessive?</a:t>
            </a:r>
          </a:p>
          <a:p>
            <a:pPr lvl="1"/>
            <a:endParaRPr lang="en-US" smtClean="0"/>
          </a:p>
          <a:p>
            <a:pPr lvl="1"/>
            <a:endParaRPr lang="en-US" smtClean="0"/>
          </a:p>
          <a:p>
            <a:pPr lvl="1"/>
            <a:r>
              <a:rPr lang="en-US" smtClean="0"/>
              <a:t>There is also a disease called gigantism (Andre the Giant)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smtClean="0"/>
              <a:t>The very tragic disease…</a:t>
            </a:r>
            <a:br>
              <a:rPr lang="en-US" sz="4000" smtClean="0"/>
            </a:br>
            <a:r>
              <a:rPr lang="en-US" sz="4000" smtClean="0"/>
              <a:t>		</a:t>
            </a:r>
            <a:r>
              <a:rPr lang="en-US" sz="4000" smtClean="0">
                <a:latin typeface="Stencil" pitchFamily="82" charset="0"/>
              </a:rPr>
              <a:t>hairy ears</a:t>
            </a:r>
            <a:r>
              <a:rPr lang="en-US" sz="4000" smtClean="0"/>
              <a:t> </a:t>
            </a:r>
          </a:p>
        </p:txBody>
      </p:sp>
      <p:sp>
        <p:nvSpPr>
          <p:cNvPr id="60419" name="Rectangle 3"/>
          <p:cNvSpPr>
            <a:spLocks noGrp="1" noChangeArrowheads="1"/>
          </p:cNvSpPr>
          <p:nvPr>
            <p:ph type="body" sz="half" idx="1"/>
          </p:nvPr>
        </p:nvSpPr>
        <p:spPr/>
        <p:txBody>
          <a:bodyPr/>
          <a:lstStyle/>
          <a:p>
            <a:pPr>
              <a:buFont typeface="Monotype Sorts" pitchFamily="2" charset="2"/>
              <a:buNone/>
            </a:pPr>
            <a:r>
              <a:rPr lang="en-US" sz="2800" smtClean="0"/>
              <a:t>Y-linked trait, which are rare</a:t>
            </a:r>
          </a:p>
          <a:p>
            <a:r>
              <a:rPr lang="en-US" sz="2800" smtClean="0"/>
              <a:t>symptoms…hairy ears</a:t>
            </a:r>
          </a:p>
          <a:p>
            <a:endParaRPr lang="en-US" sz="2800" smtClean="0"/>
          </a:p>
          <a:p>
            <a:endParaRPr lang="en-US" sz="2800" smtClean="0"/>
          </a:p>
          <a:p>
            <a:endParaRPr lang="en-US" sz="2800" smtClean="0"/>
          </a:p>
          <a:p>
            <a:endParaRPr lang="en-US" sz="2800" smtClean="0"/>
          </a:p>
          <a:p>
            <a:r>
              <a:rPr lang="en-US" sz="2800" smtClean="0"/>
              <a:t>Only 1 cure known….</a:t>
            </a:r>
          </a:p>
          <a:p>
            <a:pPr>
              <a:buFont typeface="Monotype Sorts" pitchFamily="2" charset="2"/>
              <a:buNone/>
            </a:pPr>
            <a:endParaRPr lang="en-US" sz="2800" smtClean="0"/>
          </a:p>
        </p:txBody>
      </p:sp>
      <p:pic>
        <p:nvPicPr>
          <p:cNvPr id="60420" name="Picture 5" descr="f3p29">
            <a:hlinkClick r:id="rId2"/>
          </p:cNvPr>
          <p:cNvPicPr>
            <a:picLocks noChangeAspect="1" noChangeArrowheads="1"/>
          </p:cNvPicPr>
          <p:nvPr/>
        </p:nvPicPr>
        <p:blipFill>
          <a:blip r:embed="rId3" cstate="print"/>
          <a:srcRect/>
          <a:stretch>
            <a:fillRect/>
          </a:stretch>
        </p:blipFill>
        <p:spPr bwMode="auto">
          <a:xfrm>
            <a:off x="838200" y="3733800"/>
            <a:ext cx="3733800" cy="1712913"/>
          </a:xfrm>
          <a:prstGeom prst="rect">
            <a:avLst/>
          </a:prstGeom>
          <a:noFill/>
          <a:ln w="9525">
            <a:noFill/>
            <a:miter lim="800000"/>
            <a:headEnd/>
            <a:tailEnd/>
          </a:ln>
        </p:spPr>
      </p:pic>
      <p:pic>
        <p:nvPicPr>
          <p:cNvPr id="60421" name="Picture 7" descr="mimige">
            <a:hlinkClick r:id="rId4"/>
          </p:cNvPr>
          <p:cNvPicPr>
            <a:picLocks noGrp="1" noChangeAspect="1" noChangeArrowheads="1"/>
          </p:cNvPicPr>
          <p:nvPr>
            <p:ph sz="half" idx="2"/>
          </p:nvPr>
        </p:nvPicPr>
        <p:blipFill>
          <a:blip r:embed="rId5" cstate="print"/>
          <a:srcRect/>
          <a:stretch>
            <a:fillRect/>
          </a:stretch>
        </p:blipFill>
        <p:spPr>
          <a:xfrm>
            <a:off x="5257800" y="1981200"/>
            <a:ext cx="3505200" cy="231616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title"/>
          </p:nvPr>
        </p:nvSpPr>
        <p:spPr>
          <a:xfrm>
            <a:off x="685800" y="457200"/>
            <a:ext cx="7772400" cy="2438400"/>
          </a:xfrm>
        </p:spPr>
        <p:txBody>
          <a:bodyPr/>
          <a:lstStyle/>
          <a:p>
            <a:r>
              <a:rPr lang="en-US" smtClean="0"/>
              <a:t>  </a:t>
            </a:r>
          </a:p>
        </p:txBody>
      </p:sp>
      <p:sp>
        <p:nvSpPr>
          <p:cNvPr id="61443" name="Rectangle 10"/>
          <p:cNvSpPr>
            <a:spLocks noGrp="1" noChangeArrowheads="1"/>
          </p:cNvSpPr>
          <p:nvPr>
            <p:ph idx="1"/>
          </p:nvPr>
        </p:nvSpPr>
        <p:spPr/>
        <p:txBody>
          <a:bodyPr/>
          <a:lstStyle/>
          <a:p>
            <a:pPr>
              <a:buFont typeface="Monotype Sorts" pitchFamily="2" charset="2"/>
              <a:buNone/>
            </a:pPr>
            <a:endParaRPr lang="en-US" smtClean="0"/>
          </a:p>
        </p:txBody>
      </p:sp>
      <p:pic>
        <p:nvPicPr>
          <p:cNvPr id="61444" name="Picture 12" descr="11pc01">
            <a:hlinkClick r:id="rId2"/>
          </p:cNvPr>
          <p:cNvPicPr>
            <a:picLocks noChangeAspect="1" noChangeArrowheads="1"/>
          </p:cNvPicPr>
          <p:nvPr/>
        </p:nvPicPr>
        <p:blipFill>
          <a:blip r:embed="rId3" cstate="print"/>
          <a:srcRect/>
          <a:stretch>
            <a:fillRect/>
          </a:stretch>
        </p:blipFill>
        <p:spPr bwMode="auto">
          <a:xfrm>
            <a:off x="2057400" y="533400"/>
            <a:ext cx="484187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2133600"/>
          </a:xfrm>
        </p:spPr>
        <p:txBody>
          <a:bodyPr/>
          <a:lstStyle/>
          <a:p>
            <a:r>
              <a:rPr lang="en-US" dirty="0" smtClean="0">
                <a:hlinkClick r:id="rId2"/>
              </a:rPr>
              <a:t>https://prezi.com/ysm0dmiz5kds/genetic-disease-notes/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Arthur Kornberg</a:t>
            </a:r>
          </a:p>
        </p:txBody>
      </p:sp>
      <p:sp>
        <p:nvSpPr>
          <p:cNvPr id="8195" name="Rectangle 4"/>
          <p:cNvSpPr>
            <a:spLocks noGrp="1" noChangeArrowheads="1"/>
          </p:cNvSpPr>
          <p:nvPr>
            <p:ph type="body" sz="half" idx="2"/>
          </p:nvPr>
        </p:nvSpPr>
        <p:spPr/>
        <p:txBody>
          <a:bodyPr/>
          <a:lstStyle/>
          <a:p>
            <a:r>
              <a:rPr lang="en-US" sz="2800" b="1" smtClean="0"/>
              <a:t>1957</a:t>
            </a:r>
            <a:endParaRPr lang="en-US" sz="2800" smtClean="0"/>
          </a:p>
          <a:p>
            <a:r>
              <a:rPr lang="en-US" sz="2800" b="1" smtClean="0"/>
              <a:t>Arthur Kornberg (1918- ) of the U.S. produced DNA in a test tube.</a:t>
            </a:r>
            <a:endParaRPr lang="en-US" sz="2800" smtClean="0"/>
          </a:p>
          <a:p>
            <a:endParaRPr lang="en-US" sz="2800" smtClean="0"/>
          </a:p>
        </p:txBody>
      </p:sp>
      <p:pic>
        <p:nvPicPr>
          <p:cNvPr id="8196" name="Picture 6" descr="KornbergSmall"/>
          <p:cNvPicPr>
            <a:picLocks noGrp="1" noChangeAspect="1" noChangeArrowheads="1"/>
          </p:cNvPicPr>
          <p:nvPr>
            <p:ph type="clipArt" sz="half" idx="1"/>
          </p:nvPr>
        </p:nvPicPr>
        <p:blipFill>
          <a:blip r:embed="rId2" cstate="print"/>
          <a:srcRect/>
          <a:stretch>
            <a:fillRect/>
          </a:stretch>
        </p:blipFill>
        <p:spPr>
          <a:xfrm>
            <a:off x="1377950" y="1981200"/>
            <a:ext cx="2425700" cy="41148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Genetic code</a:t>
            </a:r>
          </a:p>
        </p:txBody>
      </p:sp>
      <p:sp>
        <p:nvSpPr>
          <p:cNvPr id="9219" name="Rectangle 4"/>
          <p:cNvSpPr>
            <a:spLocks noGrp="1" noChangeArrowheads="1"/>
          </p:cNvSpPr>
          <p:nvPr>
            <p:ph type="body" sz="half" idx="2"/>
          </p:nvPr>
        </p:nvSpPr>
        <p:spPr/>
        <p:txBody>
          <a:bodyPr/>
          <a:lstStyle/>
          <a:p>
            <a:pPr>
              <a:lnSpc>
                <a:spcPct val="90000"/>
              </a:lnSpc>
            </a:pPr>
            <a:r>
              <a:rPr lang="en-US" sz="2800" b="1" smtClean="0"/>
              <a:t>1966</a:t>
            </a:r>
            <a:endParaRPr lang="en-US" sz="2800" smtClean="0"/>
          </a:p>
          <a:p>
            <a:pPr>
              <a:lnSpc>
                <a:spcPct val="90000"/>
              </a:lnSpc>
            </a:pPr>
            <a:r>
              <a:rPr lang="en-US" sz="2800" b="1" smtClean="0"/>
              <a:t>The Genetic code was discovered; scientists are now able to predict characteristics by studying DNA. This leads to genetic engineering, genetic counseling. </a:t>
            </a:r>
            <a:endParaRPr lang="en-US" sz="2800" smtClean="0"/>
          </a:p>
          <a:p>
            <a:pPr>
              <a:lnSpc>
                <a:spcPct val="90000"/>
              </a:lnSpc>
            </a:pPr>
            <a:endParaRPr lang="en-US" sz="2800" smtClean="0"/>
          </a:p>
        </p:txBody>
      </p:sp>
      <p:pic>
        <p:nvPicPr>
          <p:cNvPr id="9220" name="Picture 6" descr="code1"/>
          <p:cNvPicPr>
            <a:picLocks noGrp="1" noChangeAspect="1" noChangeArrowheads="1"/>
          </p:cNvPicPr>
          <p:nvPr>
            <p:ph type="clipArt" sz="half" idx="1"/>
          </p:nvPr>
        </p:nvPicPr>
        <p:blipFill>
          <a:blip r:embed="rId2" cstate="print"/>
          <a:srcRect/>
          <a:stretch>
            <a:fillRect/>
          </a:stretch>
        </p:blipFill>
        <p:spPr>
          <a:xfrm>
            <a:off x="685800" y="2041525"/>
            <a:ext cx="3810000" cy="39941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Barbara McClintock</a:t>
            </a:r>
          </a:p>
        </p:txBody>
      </p:sp>
      <p:sp>
        <p:nvSpPr>
          <p:cNvPr id="10243" name="Rectangle 4"/>
          <p:cNvSpPr>
            <a:spLocks noGrp="1" noChangeArrowheads="1"/>
          </p:cNvSpPr>
          <p:nvPr>
            <p:ph type="body" sz="half" idx="2"/>
          </p:nvPr>
        </p:nvSpPr>
        <p:spPr/>
        <p:txBody>
          <a:bodyPr/>
          <a:lstStyle/>
          <a:p>
            <a:r>
              <a:rPr lang="en-US" sz="2800" b="1" smtClean="0"/>
              <a:t>1983</a:t>
            </a:r>
            <a:endParaRPr lang="en-US" sz="2800" smtClean="0"/>
          </a:p>
          <a:p>
            <a:r>
              <a:rPr lang="en-US" sz="2800" b="1" smtClean="0"/>
              <a:t>Barbara McClintock (1902-1992) of the U.S. was awarded the Nobel Prize for her discovery that genes are able to change position on chromosomes.</a:t>
            </a:r>
          </a:p>
        </p:txBody>
      </p:sp>
      <p:pic>
        <p:nvPicPr>
          <p:cNvPr id="10244" name="Picture 6" descr="McClintockSmall"/>
          <p:cNvPicPr>
            <a:picLocks noGrp="1" noChangeAspect="1" noChangeArrowheads="1"/>
          </p:cNvPicPr>
          <p:nvPr>
            <p:ph type="clipArt" sz="half" idx="1"/>
          </p:nvPr>
        </p:nvPicPr>
        <p:blipFill>
          <a:blip r:embed="rId2" cstate="print"/>
          <a:srcRect/>
          <a:stretch>
            <a:fillRect/>
          </a:stretch>
        </p:blipFill>
        <p:spPr>
          <a:xfrm>
            <a:off x="1247775" y="1981200"/>
            <a:ext cx="2686050" cy="41148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DNA Fingerprinting</a:t>
            </a:r>
          </a:p>
        </p:txBody>
      </p:sp>
      <p:sp>
        <p:nvSpPr>
          <p:cNvPr id="11267" name="Rectangle 4"/>
          <p:cNvSpPr>
            <a:spLocks noGrp="1" noChangeArrowheads="1"/>
          </p:cNvSpPr>
          <p:nvPr>
            <p:ph type="body" sz="half" idx="2"/>
          </p:nvPr>
        </p:nvSpPr>
        <p:spPr/>
        <p:txBody>
          <a:bodyPr/>
          <a:lstStyle/>
          <a:p>
            <a:pPr>
              <a:lnSpc>
                <a:spcPct val="90000"/>
              </a:lnSpc>
            </a:pPr>
            <a:r>
              <a:rPr lang="en-US" sz="2800" b="1" smtClean="0"/>
              <a:t>The late 1980's.</a:t>
            </a:r>
            <a:endParaRPr lang="en-US" sz="2800" smtClean="0"/>
          </a:p>
          <a:p>
            <a:pPr>
              <a:lnSpc>
                <a:spcPct val="90000"/>
              </a:lnSpc>
            </a:pPr>
            <a:r>
              <a:rPr lang="en-US" sz="2800" b="1" smtClean="0"/>
              <a:t>An international team of scientists began the project to map the human genome.</a:t>
            </a:r>
            <a:endParaRPr lang="en-US" sz="2800" smtClean="0"/>
          </a:p>
          <a:p>
            <a:pPr>
              <a:lnSpc>
                <a:spcPct val="90000"/>
              </a:lnSpc>
            </a:pPr>
            <a:r>
              <a:rPr lang="en-US" sz="2800" b="1" smtClean="0"/>
              <a:t>The first crime conviction based on DNA fingerprinting, in Portland Oregon.</a:t>
            </a:r>
            <a:endParaRPr lang="en-US" sz="2800" smtClean="0"/>
          </a:p>
          <a:p>
            <a:pPr>
              <a:lnSpc>
                <a:spcPct val="90000"/>
              </a:lnSpc>
            </a:pPr>
            <a:endParaRPr lang="en-US" sz="2800" smtClean="0"/>
          </a:p>
        </p:txBody>
      </p:sp>
      <p:pic>
        <p:nvPicPr>
          <p:cNvPr id="11268" name="Picture 6" descr="SciGroupSmall"/>
          <p:cNvPicPr>
            <a:picLocks noGrp="1" noChangeAspect="1" noChangeArrowheads="1"/>
          </p:cNvPicPr>
          <p:nvPr>
            <p:ph type="clipArt" sz="half" idx="1"/>
          </p:nvPr>
        </p:nvPicPr>
        <p:blipFill>
          <a:blip r:embed="rId2" cstate="print"/>
          <a:srcRect/>
          <a:stretch>
            <a:fillRect/>
          </a:stretch>
        </p:blipFill>
        <p:spPr>
          <a:xfrm>
            <a:off x="685800" y="2635250"/>
            <a:ext cx="3810000" cy="28067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1533</TotalTime>
  <Words>1483</Words>
  <Application>Microsoft Office PowerPoint</Application>
  <PresentationFormat>On-screen Show (4:3)</PresentationFormat>
  <Paragraphs>156</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SERENE</vt:lpstr>
      <vt:lpstr>Genetic   Disorders</vt:lpstr>
      <vt:lpstr>Brief History</vt:lpstr>
      <vt:lpstr>Gregor Mendel</vt:lpstr>
      <vt:lpstr>Rosalind Franklin</vt:lpstr>
      <vt:lpstr>Watson and Crick</vt:lpstr>
      <vt:lpstr>Arthur Kornberg</vt:lpstr>
      <vt:lpstr>Genetic code</vt:lpstr>
      <vt:lpstr>Barbara McClintock</vt:lpstr>
      <vt:lpstr>DNA Fingerprinting</vt:lpstr>
      <vt:lpstr>Gene Therapy</vt:lpstr>
      <vt:lpstr>Dr. Kary Mullis</vt:lpstr>
      <vt:lpstr>DNA Testing</vt:lpstr>
      <vt:lpstr>Cloning  Begins</vt:lpstr>
      <vt:lpstr>Human Genome Project</vt:lpstr>
      <vt:lpstr>Genetic Disorders </vt:lpstr>
      <vt:lpstr>Mutations</vt:lpstr>
      <vt:lpstr>Slide 17</vt:lpstr>
      <vt:lpstr>Down’s Syndrome</vt:lpstr>
      <vt:lpstr>Down’s Syndrome or Trisomy 21</vt:lpstr>
      <vt:lpstr>Kleinfelter’s syndrome (or Klinefleter’s)</vt:lpstr>
      <vt:lpstr>XXY</vt:lpstr>
      <vt:lpstr>Slide 22</vt:lpstr>
      <vt:lpstr>Turner’s Syndrome</vt:lpstr>
      <vt:lpstr>Sickle Cell Anemia</vt:lpstr>
      <vt:lpstr>Sickle Cell </vt:lpstr>
      <vt:lpstr>Cystic Fibrosis (CF)</vt:lpstr>
      <vt:lpstr>Tay-Sachs disease</vt:lpstr>
      <vt:lpstr>Muscular Dystrophy</vt:lpstr>
      <vt:lpstr>Hemophilia, the royal disease</vt:lpstr>
      <vt:lpstr>X-linked Inheritance pedigree chart</vt:lpstr>
      <vt:lpstr>Huntington’s Disease</vt:lpstr>
      <vt:lpstr>Slide 32</vt:lpstr>
      <vt:lpstr>Slide 33</vt:lpstr>
      <vt:lpstr>Huntington’s</vt:lpstr>
      <vt:lpstr>Slide 35</vt:lpstr>
      <vt:lpstr>Phenylketonuria or PKU</vt:lpstr>
      <vt:lpstr>PKU</vt:lpstr>
      <vt:lpstr>PKU</vt:lpstr>
      <vt:lpstr>Phenylalanine.  Free diet</vt:lpstr>
      <vt:lpstr>  ALS  (Amyotrophic Lateral Sclerosis, or Lou Gehrig’s disease)</vt:lpstr>
      <vt:lpstr>Slide 41</vt:lpstr>
      <vt:lpstr>Adenoleukodystrophy</vt:lpstr>
      <vt:lpstr>Lorenzo’s Oil </vt:lpstr>
      <vt:lpstr>Lorenzo Odone</vt:lpstr>
      <vt:lpstr>Diabetes   </vt:lpstr>
      <vt:lpstr>Diabetes</vt:lpstr>
      <vt:lpstr>Color Blindness</vt:lpstr>
      <vt:lpstr>Slide 48</vt:lpstr>
      <vt:lpstr> Albinism</vt:lpstr>
      <vt:lpstr>Achondroplasia (a.k.a. dwarfism)</vt:lpstr>
      <vt:lpstr>The very tragic disease…   hairy ears </vt:lpstr>
      <vt:lpstr>  </vt:lpstr>
      <vt:lpstr>https://prezi.com/ysm0dmiz5kds/genetic-disease-notes/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Disorders</dc:title>
  <dc:creator>Myran Cole</dc:creator>
  <cp:lastModifiedBy>acochran</cp:lastModifiedBy>
  <cp:revision>48</cp:revision>
  <dcterms:created xsi:type="dcterms:W3CDTF">2003-02-02T19:22:17Z</dcterms:created>
  <dcterms:modified xsi:type="dcterms:W3CDTF">2014-11-21T20:47:15Z</dcterms:modified>
</cp:coreProperties>
</file>